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9" r:id="rId2"/>
    <p:sldId id="269" r:id="rId3"/>
    <p:sldId id="308" r:id="rId4"/>
    <p:sldId id="309" r:id="rId5"/>
    <p:sldId id="258" r:id="rId6"/>
    <p:sldId id="296" r:id="rId7"/>
    <p:sldId id="310" r:id="rId8"/>
    <p:sldId id="275" r:id="rId9"/>
    <p:sldId id="283" r:id="rId10"/>
    <p:sldId id="261" r:id="rId11"/>
    <p:sldId id="298" r:id="rId12"/>
    <p:sldId id="299" r:id="rId13"/>
    <p:sldId id="302" r:id="rId14"/>
    <p:sldId id="292" r:id="rId15"/>
    <p:sldId id="285" r:id="rId16"/>
    <p:sldId id="265" r:id="rId17"/>
    <p:sldId id="266" r:id="rId18"/>
    <p:sldId id="262" r:id="rId19"/>
    <p:sldId id="297" r:id="rId20"/>
    <p:sldId id="300" r:id="rId21"/>
    <p:sldId id="303" r:id="rId22"/>
    <p:sldId id="304" r:id="rId23"/>
    <p:sldId id="291" r:id="rId24"/>
    <p:sldId id="301" r:id="rId25"/>
    <p:sldId id="293" r:id="rId26"/>
    <p:sldId id="294" r:id="rId27"/>
    <p:sldId id="295" r:id="rId28"/>
    <p:sldId id="305" r:id="rId29"/>
    <p:sldId id="312" r:id="rId30"/>
    <p:sldId id="307" r:id="rId31"/>
    <p:sldId id="287"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6400"/>
    <a:srgbClr val="FF65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78011A-BBC4-4FD0-BBB5-F5DE1FFAE64A}" type="datetimeFigureOut">
              <a:rPr lang="es-PE" smtClean="0"/>
              <a:t>1/06/2025</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3A9E50-39F0-436A-BAB9-7BF4FB835992}" type="slidenum">
              <a:rPr lang="es-PE" smtClean="0"/>
              <a:t>‹Nº›</a:t>
            </a:fld>
            <a:endParaRPr lang="es-PE"/>
          </a:p>
        </p:txBody>
      </p:sp>
    </p:spTree>
    <p:extLst>
      <p:ext uri="{BB962C8B-B14F-4D97-AF65-F5344CB8AC3E}">
        <p14:creationId xmlns:p14="http://schemas.microsoft.com/office/powerpoint/2010/main" val="248950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Tree>
    <p:extLst>
      <p:ext uri="{BB962C8B-B14F-4D97-AF65-F5344CB8AC3E}">
        <p14:creationId xmlns:p14="http://schemas.microsoft.com/office/powerpoint/2010/main" val="4113008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Tree>
    <p:extLst>
      <p:ext uri="{BB962C8B-B14F-4D97-AF65-F5344CB8AC3E}">
        <p14:creationId xmlns:p14="http://schemas.microsoft.com/office/powerpoint/2010/main" val="2276551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Tree>
    <p:extLst>
      <p:ext uri="{BB962C8B-B14F-4D97-AF65-F5344CB8AC3E}">
        <p14:creationId xmlns:p14="http://schemas.microsoft.com/office/powerpoint/2010/main" val="4020654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Tree>
    <p:extLst>
      <p:ext uri="{BB962C8B-B14F-4D97-AF65-F5344CB8AC3E}">
        <p14:creationId xmlns:p14="http://schemas.microsoft.com/office/powerpoint/2010/main" val="2717223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Tree>
    <p:extLst>
      <p:ext uri="{BB962C8B-B14F-4D97-AF65-F5344CB8AC3E}">
        <p14:creationId xmlns:p14="http://schemas.microsoft.com/office/powerpoint/2010/main" val="763492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A474C37-5C80-4069-8EBA-CA94ADF8086E}" type="datetimeFigureOut">
              <a:rPr lang="es-PE" smtClean="0"/>
              <a:t>1/06/2025</a:t>
            </a:fld>
            <a:endParaRPr lang="es-PE" dirty="0"/>
          </a:p>
        </p:txBody>
      </p:sp>
      <p:sp>
        <p:nvSpPr>
          <p:cNvPr id="5" name="Footer Placeholder 4"/>
          <p:cNvSpPr>
            <a:spLocks noGrp="1"/>
          </p:cNvSpPr>
          <p:nvPr>
            <p:ph type="ftr" sz="quarter" idx="11"/>
          </p:nvPr>
        </p:nvSpPr>
        <p:spPr/>
        <p:txBody>
          <a:bodyPr/>
          <a:lstStyle/>
          <a:p>
            <a:endParaRPr lang="es-PE" dirty="0"/>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dirty="0"/>
          </a:p>
        </p:txBody>
      </p:sp>
      <p:sp>
        <p:nvSpPr>
          <p:cNvPr id="7" name="Rectángulo: esquinas redondeadas 6">
            <a:extLst>
              <a:ext uri="{FF2B5EF4-FFF2-40B4-BE49-F238E27FC236}">
                <a16:creationId xmlns:a16="http://schemas.microsoft.com/office/drawing/2014/main" id="{A87F8E12-34DD-45B2-8377-6BAD9318D314}"/>
              </a:ext>
            </a:extLst>
          </p:cNvPr>
          <p:cNvSpPr/>
          <p:nvPr userDrawn="1"/>
        </p:nvSpPr>
        <p:spPr>
          <a:xfrm>
            <a:off x="0" y="-195263"/>
            <a:ext cx="9144000" cy="946721"/>
          </a:xfrm>
          <a:custGeom>
            <a:avLst/>
            <a:gdLst>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8628"/>
              <a:gd name="connsiteX1" fmla="*/ 9144000 w 9144000"/>
              <a:gd name="connsiteY1" fmla="*/ 0 h 1078628"/>
              <a:gd name="connsiteX2" fmla="*/ 9144000 w 9144000"/>
              <a:gd name="connsiteY2" fmla="*/ 1038225 h 1078628"/>
              <a:gd name="connsiteX3" fmla="*/ 3571875 w 9144000"/>
              <a:gd name="connsiteY3" fmla="*/ 904875 h 1078628"/>
              <a:gd name="connsiteX4" fmla="*/ 0 w 9144000"/>
              <a:gd name="connsiteY4" fmla="*/ 1038225 h 1078628"/>
              <a:gd name="connsiteX5" fmla="*/ 0 w 9144000"/>
              <a:gd name="connsiteY5" fmla="*/ 0 h 1078628"/>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42115"/>
              <a:gd name="connsiteX1" fmla="*/ 9144000 w 9144000"/>
              <a:gd name="connsiteY1" fmla="*/ 0 h 1042115"/>
              <a:gd name="connsiteX2" fmla="*/ 9144000 w 9144000"/>
              <a:gd name="connsiteY2" fmla="*/ 1038225 h 1042115"/>
              <a:gd name="connsiteX3" fmla="*/ 3705225 w 9144000"/>
              <a:gd name="connsiteY3" fmla="*/ 942974 h 1042115"/>
              <a:gd name="connsiteX4" fmla="*/ 0 w 9144000"/>
              <a:gd name="connsiteY4" fmla="*/ 1038225 h 1042115"/>
              <a:gd name="connsiteX5" fmla="*/ 0 w 9144000"/>
              <a:gd name="connsiteY5" fmla="*/ 0 h 104211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038225">
                <a:moveTo>
                  <a:pt x="0" y="0"/>
                </a:moveTo>
                <a:lnTo>
                  <a:pt x="9144000" y="0"/>
                </a:lnTo>
                <a:lnTo>
                  <a:pt x="9144000" y="1038225"/>
                </a:lnTo>
                <a:cubicBezTo>
                  <a:pt x="7493000" y="968375"/>
                  <a:pt x="6480175" y="946149"/>
                  <a:pt x="4610100" y="942974"/>
                </a:cubicBezTo>
                <a:cubicBezTo>
                  <a:pt x="3086100" y="942974"/>
                  <a:pt x="349250" y="1017587"/>
                  <a:pt x="0" y="1038225"/>
                </a:cubicBezTo>
                <a:lnTo>
                  <a:pt x="0" y="0"/>
                </a:lnTo>
                <a:close/>
              </a:path>
            </a:pathLst>
          </a:custGeom>
          <a:solidFill>
            <a:srgbClr val="FC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8" name="Imagen 7">
            <a:extLst>
              <a:ext uri="{FF2B5EF4-FFF2-40B4-BE49-F238E27FC236}">
                <a16:creationId xmlns:a16="http://schemas.microsoft.com/office/drawing/2014/main" id="{EB12E36F-6565-4BC7-B0DE-5F92CFB80D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522" t="17604" r="4522" b="20944"/>
          <a:stretch/>
        </p:blipFill>
        <p:spPr>
          <a:xfrm>
            <a:off x="2657475" y="824013"/>
            <a:ext cx="3829050" cy="1441394"/>
          </a:xfrm>
          <a:prstGeom prst="rect">
            <a:avLst/>
          </a:prstGeom>
        </p:spPr>
      </p:pic>
      <p:sp>
        <p:nvSpPr>
          <p:cNvPr id="10" name="Rectángulo 9">
            <a:extLst>
              <a:ext uri="{FF2B5EF4-FFF2-40B4-BE49-F238E27FC236}">
                <a16:creationId xmlns:a16="http://schemas.microsoft.com/office/drawing/2014/main" id="{D874507E-60F9-4CC6-A417-A85AEAC5C481}"/>
              </a:ext>
            </a:extLst>
          </p:cNvPr>
          <p:cNvSpPr/>
          <p:nvPr userDrawn="1"/>
        </p:nvSpPr>
        <p:spPr>
          <a:xfrm>
            <a:off x="0" y="6629400"/>
            <a:ext cx="9144000" cy="228685"/>
          </a:xfrm>
          <a:prstGeom prst="rect">
            <a:avLst/>
          </a:prstGeom>
          <a:solidFill>
            <a:srgbClr val="FC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1116260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A474C37-5C80-4069-8EBA-CA94ADF8086E}" type="datetimeFigureOut">
              <a:rPr lang="es-PE" smtClean="0"/>
              <a:t>1/06/2025</a:t>
            </a:fld>
            <a:endParaRPr lang="es-PE" dirty="0"/>
          </a:p>
        </p:txBody>
      </p:sp>
      <p:sp>
        <p:nvSpPr>
          <p:cNvPr id="5" name="Footer Placeholder 4"/>
          <p:cNvSpPr>
            <a:spLocks noGrp="1"/>
          </p:cNvSpPr>
          <p:nvPr>
            <p:ph type="ftr" sz="quarter" idx="11"/>
          </p:nvPr>
        </p:nvSpPr>
        <p:spPr/>
        <p:txBody>
          <a:bodyPr/>
          <a:lstStyle/>
          <a:p>
            <a:endParaRPr lang="es-PE" dirty="0"/>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2356571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A474C37-5C80-4069-8EBA-CA94ADF8086E}" type="datetimeFigureOut">
              <a:rPr lang="es-PE" smtClean="0"/>
              <a:t>1/06/2025</a:t>
            </a:fld>
            <a:endParaRPr lang="es-PE" dirty="0"/>
          </a:p>
        </p:txBody>
      </p:sp>
      <p:sp>
        <p:nvSpPr>
          <p:cNvPr id="5" name="Footer Placeholder 4"/>
          <p:cNvSpPr>
            <a:spLocks noGrp="1"/>
          </p:cNvSpPr>
          <p:nvPr>
            <p:ph type="ftr" sz="quarter" idx="11"/>
          </p:nvPr>
        </p:nvSpPr>
        <p:spPr/>
        <p:txBody>
          <a:bodyPr/>
          <a:lstStyle/>
          <a:p>
            <a:endParaRPr lang="es-PE" dirty="0"/>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4250852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974726"/>
            <a:ext cx="7886700" cy="1325563"/>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628650" y="2435225"/>
            <a:ext cx="78867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A474C37-5C80-4069-8EBA-CA94ADF8086E}" type="datetimeFigureOut">
              <a:rPr lang="es-PE" smtClean="0"/>
              <a:t>1/06/2025</a:t>
            </a:fld>
            <a:endParaRPr lang="es-PE" dirty="0"/>
          </a:p>
        </p:txBody>
      </p:sp>
      <p:sp>
        <p:nvSpPr>
          <p:cNvPr id="5" name="Footer Placeholder 4"/>
          <p:cNvSpPr>
            <a:spLocks noGrp="1"/>
          </p:cNvSpPr>
          <p:nvPr>
            <p:ph type="ftr" sz="quarter" idx="11"/>
          </p:nvPr>
        </p:nvSpPr>
        <p:spPr/>
        <p:txBody>
          <a:bodyPr/>
          <a:lstStyle/>
          <a:p>
            <a:endParaRPr lang="es-PE" dirty="0"/>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dirty="0"/>
          </a:p>
        </p:txBody>
      </p:sp>
      <p:sp>
        <p:nvSpPr>
          <p:cNvPr id="7" name="Rectángulo: esquinas redondeadas 6">
            <a:extLst>
              <a:ext uri="{FF2B5EF4-FFF2-40B4-BE49-F238E27FC236}">
                <a16:creationId xmlns:a16="http://schemas.microsoft.com/office/drawing/2014/main" id="{7816E3F8-1E08-48E6-BA1E-6E08521E0163}"/>
              </a:ext>
            </a:extLst>
          </p:cNvPr>
          <p:cNvSpPr/>
          <p:nvPr userDrawn="1"/>
        </p:nvSpPr>
        <p:spPr>
          <a:xfrm>
            <a:off x="0" y="-47624"/>
            <a:ext cx="9144000" cy="1038225"/>
          </a:xfrm>
          <a:custGeom>
            <a:avLst/>
            <a:gdLst>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8628"/>
              <a:gd name="connsiteX1" fmla="*/ 9144000 w 9144000"/>
              <a:gd name="connsiteY1" fmla="*/ 0 h 1078628"/>
              <a:gd name="connsiteX2" fmla="*/ 9144000 w 9144000"/>
              <a:gd name="connsiteY2" fmla="*/ 1038225 h 1078628"/>
              <a:gd name="connsiteX3" fmla="*/ 3571875 w 9144000"/>
              <a:gd name="connsiteY3" fmla="*/ 904875 h 1078628"/>
              <a:gd name="connsiteX4" fmla="*/ 0 w 9144000"/>
              <a:gd name="connsiteY4" fmla="*/ 1038225 h 1078628"/>
              <a:gd name="connsiteX5" fmla="*/ 0 w 9144000"/>
              <a:gd name="connsiteY5" fmla="*/ 0 h 1078628"/>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42115"/>
              <a:gd name="connsiteX1" fmla="*/ 9144000 w 9144000"/>
              <a:gd name="connsiteY1" fmla="*/ 0 h 1042115"/>
              <a:gd name="connsiteX2" fmla="*/ 9144000 w 9144000"/>
              <a:gd name="connsiteY2" fmla="*/ 1038225 h 1042115"/>
              <a:gd name="connsiteX3" fmla="*/ 3705225 w 9144000"/>
              <a:gd name="connsiteY3" fmla="*/ 942974 h 1042115"/>
              <a:gd name="connsiteX4" fmla="*/ 0 w 9144000"/>
              <a:gd name="connsiteY4" fmla="*/ 1038225 h 1042115"/>
              <a:gd name="connsiteX5" fmla="*/ 0 w 9144000"/>
              <a:gd name="connsiteY5" fmla="*/ 0 h 104211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038225">
                <a:moveTo>
                  <a:pt x="0" y="0"/>
                </a:moveTo>
                <a:lnTo>
                  <a:pt x="9144000" y="0"/>
                </a:lnTo>
                <a:lnTo>
                  <a:pt x="9144000" y="1038225"/>
                </a:lnTo>
                <a:cubicBezTo>
                  <a:pt x="7493000" y="968375"/>
                  <a:pt x="6480175" y="946149"/>
                  <a:pt x="4610100" y="942974"/>
                </a:cubicBezTo>
                <a:cubicBezTo>
                  <a:pt x="3086100" y="942974"/>
                  <a:pt x="349250" y="1017587"/>
                  <a:pt x="0" y="1038225"/>
                </a:cubicBezTo>
                <a:lnTo>
                  <a:pt x="0" y="0"/>
                </a:lnTo>
                <a:close/>
              </a:path>
            </a:pathLst>
          </a:custGeom>
          <a:solidFill>
            <a:srgbClr val="FC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8" name="Imagen 7">
            <a:extLst>
              <a:ext uri="{FF2B5EF4-FFF2-40B4-BE49-F238E27FC236}">
                <a16:creationId xmlns:a16="http://schemas.microsoft.com/office/drawing/2014/main" id="{A40B2603-EC53-4E8C-AD17-D9E61A834EA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736" t="18566" r="79398" b="21710"/>
          <a:stretch/>
        </p:blipFill>
        <p:spPr>
          <a:xfrm>
            <a:off x="476817" y="88106"/>
            <a:ext cx="321469" cy="771525"/>
          </a:xfrm>
          <a:prstGeom prst="rect">
            <a:avLst/>
          </a:prstGeom>
        </p:spPr>
      </p:pic>
      <p:sp>
        <p:nvSpPr>
          <p:cNvPr id="9" name="CuadroTexto 8">
            <a:extLst>
              <a:ext uri="{FF2B5EF4-FFF2-40B4-BE49-F238E27FC236}">
                <a16:creationId xmlns:a16="http://schemas.microsoft.com/office/drawing/2014/main" id="{ABE13179-515B-4F7D-A69D-486D214E1875}"/>
              </a:ext>
            </a:extLst>
          </p:cNvPr>
          <p:cNvSpPr txBox="1"/>
          <p:nvPr userDrawn="1"/>
        </p:nvSpPr>
        <p:spPr>
          <a:xfrm>
            <a:off x="776060" y="222809"/>
            <a:ext cx="1915320" cy="276999"/>
          </a:xfrm>
          <a:prstGeom prst="rect">
            <a:avLst/>
          </a:prstGeom>
          <a:noFill/>
        </p:spPr>
        <p:txBody>
          <a:bodyPr wrap="square" rtlCol="0">
            <a:spAutoFit/>
          </a:bodyPr>
          <a:lstStyle/>
          <a:p>
            <a:r>
              <a:rPr lang="es-PE" sz="1150" spc="100" dirty="0">
                <a:latin typeface="Arial" panose="020B0604020202020204" pitchFamily="34" charset="0"/>
                <a:cs typeface="Arial" panose="020B0604020202020204" pitchFamily="34" charset="0"/>
              </a:rPr>
              <a:t>Universidad Nacional</a:t>
            </a:r>
          </a:p>
        </p:txBody>
      </p:sp>
      <p:sp>
        <p:nvSpPr>
          <p:cNvPr id="10" name="CuadroTexto 9">
            <a:extLst>
              <a:ext uri="{FF2B5EF4-FFF2-40B4-BE49-F238E27FC236}">
                <a16:creationId xmlns:a16="http://schemas.microsoft.com/office/drawing/2014/main" id="{92BC45FA-2EB1-4BFE-9640-079CA16F7A84}"/>
              </a:ext>
            </a:extLst>
          </p:cNvPr>
          <p:cNvSpPr txBox="1"/>
          <p:nvPr userDrawn="1"/>
        </p:nvSpPr>
        <p:spPr>
          <a:xfrm>
            <a:off x="778441" y="362900"/>
            <a:ext cx="1915320" cy="323165"/>
          </a:xfrm>
          <a:prstGeom prst="rect">
            <a:avLst/>
          </a:prstGeom>
          <a:noFill/>
        </p:spPr>
        <p:txBody>
          <a:bodyPr wrap="square" rtlCol="0">
            <a:spAutoFit/>
          </a:bodyPr>
          <a:lstStyle/>
          <a:p>
            <a:r>
              <a:rPr lang="es-PE" sz="1450" b="1" spc="10" dirty="0">
                <a:latin typeface="Arial" panose="020B0604020202020204" pitchFamily="34" charset="0"/>
                <a:cs typeface="Arial" panose="020B0604020202020204" pitchFamily="34" charset="0"/>
              </a:rPr>
              <a:t>Federico Villarreal</a:t>
            </a:r>
          </a:p>
        </p:txBody>
      </p:sp>
      <p:cxnSp>
        <p:nvCxnSpPr>
          <p:cNvPr id="11" name="Conector recto 10">
            <a:extLst>
              <a:ext uri="{FF2B5EF4-FFF2-40B4-BE49-F238E27FC236}">
                <a16:creationId xmlns:a16="http://schemas.microsoft.com/office/drawing/2014/main" id="{316122F5-A8B0-456E-AE9A-63825D2274CF}"/>
              </a:ext>
            </a:extLst>
          </p:cNvPr>
          <p:cNvCxnSpPr/>
          <p:nvPr userDrawn="1"/>
        </p:nvCxnSpPr>
        <p:spPr>
          <a:xfrm>
            <a:off x="879249" y="654843"/>
            <a:ext cx="1600200"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9784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A474C37-5C80-4069-8EBA-CA94ADF8086E}" type="datetimeFigureOut">
              <a:rPr lang="es-PE" smtClean="0"/>
              <a:t>1/06/2025</a:t>
            </a:fld>
            <a:endParaRPr lang="es-PE" dirty="0"/>
          </a:p>
        </p:txBody>
      </p:sp>
      <p:sp>
        <p:nvSpPr>
          <p:cNvPr id="5" name="Footer Placeholder 4"/>
          <p:cNvSpPr>
            <a:spLocks noGrp="1"/>
          </p:cNvSpPr>
          <p:nvPr>
            <p:ph type="ftr" sz="quarter" idx="11"/>
          </p:nvPr>
        </p:nvSpPr>
        <p:spPr/>
        <p:txBody>
          <a:bodyPr/>
          <a:lstStyle/>
          <a:p>
            <a:endParaRPr lang="es-PE" dirty="0"/>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3488329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A474C37-5C80-4069-8EBA-CA94ADF8086E}" type="datetimeFigureOut">
              <a:rPr lang="es-PE" smtClean="0"/>
              <a:t>1/06/2025</a:t>
            </a:fld>
            <a:endParaRPr lang="es-PE" dirty="0"/>
          </a:p>
        </p:txBody>
      </p:sp>
      <p:sp>
        <p:nvSpPr>
          <p:cNvPr id="6" name="Footer Placeholder 5"/>
          <p:cNvSpPr>
            <a:spLocks noGrp="1"/>
          </p:cNvSpPr>
          <p:nvPr>
            <p:ph type="ftr" sz="quarter" idx="11"/>
          </p:nvPr>
        </p:nvSpPr>
        <p:spPr/>
        <p:txBody>
          <a:bodyPr/>
          <a:lstStyle/>
          <a:p>
            <a:endParaRPr lang="es-PE" dirty="0"/>
          </a:p>
        </p:txBody>
      </p:sp>
      <p:sp>
        <p:nvSpPr>
          <p:cNvPr id="7" name="Slide Number Placeholder 6"/>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1328688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A474C37-5C80-4069-8EBA-CA94ADF8086E}" type="datetimeFigureOut">
              <a:rPr lang="es-PE" smtClean="0"/>
              <a:t>1/06/2025</a:t>
            </a:fld>
            <a:endParaRPr lang="es-PE" dirty="0"/>
          </a:p>
        </p:txBody>
      </p:sp>
      <p:sp>
        <p:nvSpPr>
          <p:cNvPr id="8" name="Footer Placeholder 7"/>
          <p:cNvSpPr>
            <a:spLocks noGrp="1"/>
          </p:cNvSpPr>
          <p:nvPr>
            <p:ph type="ftr" sz="quarter" idx="11"/>
          </p:nvPr>
        </p:nvSpPr>
        <p:spPr/>
        <p:txBody>
          <a:bodyPr/>
          <a:lstStyle/>
          <a:p>
            <a:endParaRPr lang="es-PE" dirty="0"/>
          </a:p>
        </p:txBody>
      </p:sp>
      <p:sp>
        <p:nvSpPr>
          <p:cNvPr id="9" name="Slide Number Placeholder 8"/>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1326255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A474C37-5C80-4069-8EBA-CA94ADF8086E}" type="datetimeFigureOut">
              <a:rPr lang="es-PE" smtClean="0"/>
              <a:t>1/06/2025</a:t>
            </a:fld>
            <a:endParaRPr lang="es-PE" dirty="0"/>
          </a:p>
        </p:txBody>
      </p:sp>
      <p:sp>
        <p:nvSpPr>
          <p:cNvPr id="4" name="Footer Placeholder 3"/>
          <p:cNvSpPr>
            <a:spLocks noGrp="1"/>
          </p:cNvSpPr>
          <p:nvPr>
            <p:ph type="ftr" sz="quarter" idx="11"/>
          </p:nvPr>
        </p:nvSpPr>
        <p:spPr/>
        <p:txBody>
          <a:bodyPr/>
          <a:lstStyle/>
          <a:p>
            <a:endParaRPr lang="es-PE" dirty="0"/>
          </a:p>
        </p:txBody>
      </p:sp>
      <p:sp>
        <p:nvSpPr>
          <p:cNvPr id="5" name="Slide Number Placeholder 4"/>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3199533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74C37-5C80-4069-8EBA-CA94ADF8086E}" type="datetimeFigureOut">
              <a:rPr lang="es-PE" smtClean="0"/>
              <a:t>1/06/2025</a:t>
            </a:fld>
            <a:endParaRPr lang="es-PE" dirty="0"/>
          </a:p>
        </p:txBody>
      </p:sp>
      <p:sp>
        <p:nvSpPr>
          <p:cNvPr id="3" name="Footer Placeholder 2"/>
          <p:cNvSpPr>
            <a:spLocks noGrp="1"/>
          </p:cNvSpPr>
          <p:nvPr>
            <p:ph type="ftr" sz="quarter" idx="11"/>
          </p:nvPr>
        </p:nvSpPr>
        <p:spPr/>
        <p:txBody>
          <a:bodyPr/>
          <a:lstStyle/>
          <a:p>
            <a:endParaRPr lang="es-PE" dirty="0"/>
          </a:p>
        </p:txBody>
      </p:sp>
      <p:sp>
        <p:nvSpPr>
          <p:cNvPr id="4" name="Slide Number Placeholder 3"/>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685061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A474C37-5C80-4069-8EBA-CA94ADF8086E}" type="datetimeFigureOut">
              <a:rPr lang="es-PE" smtClean="0"/>
              <a:t>1/06/2025</a:t>
            </a:fld>
            <a:endParaRPr lang="es-PE" dirty="0"/>
          </a:p>
        </p:txBody>
      </p:sp>
      <p:sp>
        <p:nvSpPr>
          <p:cNvPr id="6" name="Footer Placeholder 5"/>
          <p:cNvSpPr>
            <a:spLocks noGrp="1"/>
          </p:cNvSpPr>
          <p:nvPr>
            <p:ph type="ftr" sz="quarter" idx="11"/>
          </p:nvPr>
        </p:nvSpPr>
        <p:spPr/>
        <p:txBody>
          <a:bodyPr/>
          <a:lstStyle/>
          <a:p>
            <a:endParaRPr lang="es-PE" dirty="0"/>
          </a:p>
        </p:txBody>
      </p:sp>
      <p:sp>
        <p:nvSpPr>
          <p:cNvPr id="7" name="Slide Number Placeholder 6"/>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4082044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A474C37-5C80-4069-8EBA-CA94ADF8086E}" type="datetimeFigureOut">
              <a:rPr lang="es-PE" smtClean="0"/>
              <a:t>1/06/2025</a:t>
            </a:fld>
            <a:endParaRPr lang="es-PE" dirty="0"/>
          </a:p>
        </p:txBody>
      </p:sp>
      <p:sp>
        <p:nvSpPr>
          <p:cNvPr id="6" name="Footer Placeholder 5"/>
          <p:cNvSpPr>
            <a:spLocks noGrp="1"/>
          </p:cNvSpPr>
          <p:nvPr>
            <p:ph type="ftr" sz="quarter" idx="11"/>
          </p:nvPr>
        </p:nvSpPr>
        <p:spPr/>
        <p:txBody>
          <a:bodyPr/>
          <a:lstStyle/>
          <a:p>
            <a:endParaRPr lang="es-PE" dirty="0"/>
          </a:p>
        </p:txBody>
      </p:sp>
      <p:sp>
        <p:nvSpPr>
          <p:cNvPr id="7" name="Slide Number Placeholder 6"/>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786949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474C37-5C80-4069-8EBA-CA94ADF8086E}" type="datetimeFigureOut">
              <a:rPr lang="es-PE" smtClean="0"/>
              <a:t>1/06/2025</a:t>
            </a:fld>
            <a:endParaRPr lang="es-PE"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8DDE2-A9C8-4BAC-8D65-765C5FB087FF}" type="slidenum">
              <a:rPr lang="es-PE" smtClean="0"/>
              <a:t>‹Nº›</a:t>
            </a:fld>
            <a:endParaRPr lang="es-PE" dirty="0"/>
          </a:p>
        </p:txBody>
      </p:sp>
    </p:spTree>
    <p:extLst>
      <p:ext uri="{BB962C8B-B14F-4D97-AF65-F5344CB8AC3E}">
        <p14:creationId xmlns:p14="http://schemas.microsoft.com/office/powerpoint/2010/main" val="3312946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minem.gob.pe/minem/archivos/file/DGAAM/publicaciones/evats/costa%20sur/costa4.pdf" TargetMode="External"/><Relationship Id="rId2" Type="http://schemas.openxmlformats.org/officeDocument/2006/relationships/hyperlink" Target="http://es.scribd.com/doc/32987194/INRENA-mapa-ecologico" TargetMode="External"/><Relationship Id="rId1" Type="http://schemas.openxmlformats.org/officeDocument/2006/relationships/slideLayout" Target="../slideLayouts/slideLayout7.xml"/><Relationship Id="rId6" Type="http://schemas.openxmlformats.org/officeDocument/2006/relationships/hyperlink" Target="https://www.fao.org/4/j0604s/j0604s00.pdf" TargetMode="External"/><Relationship Id="rId5" Type="http://schemas.openxmlformats.org/officeDocument/2006/relationships/hyperlink" Target="http://www.oas.org/DSD/publications/Unit/oea02s/ch21.htm" TargetMode="External"/><Relationship Id="rId4" Type="http://schemas.openxmlformats.org/officeDocument/2006/relationships/hyperlink" Target="http://ecosistemasdecostarica.blogspot.com/2011/08/bosque-tropical-humedo-montano-bajo.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C8FC8E5-C87D-4A54-8C05-83732C46E0E6}"/>
              </a:ext>
            </a:extLst>
          </p:cNvPr>
          <p:cNvSpPr>
            <a:spLocks noGrp="1"/>
          </p:cNvSpPr>
          <p:nvPr>
            <p:ph type="ctrTitle"/>
          </p:nvPr>
        </p:nvSpPr>
        <p:spPr>
          <a:xfrm>
            <a:off x="241300" y="4179997"/>
            <a:ext cx="8293100" cy="849385"/>
          </a:xfrm>
        </p:spPr>
        <p:txBody>
          <a:bodyPr>
            <a:normAutofit fontScale="90000"/>
          </a:bodyPr>
          <a:lstStyle/>
          <a:p>
            <a:pPr>
              <a:lnSpc>
                <a:spcPct val="150000"/>
              </a:lnSpc>
            </a:pPr>
            <a:r>
              <a:rPr lang="es-ES" sz="2000" dirty="0"/>
              <a:t>RIQUEZAS DEL PERU</a:t>
            </a:r>
            <a:br>
              <a:rPr lang="es-ES" sz="2000" dirty="0"/>
            </a:br>
            <a:r>
              <a:rPr lang="es-ES" sz="2000" dirty="0"/>
              <a:t>84 ZONAS DE VIDA</a:t>
            </a:r>
            <a:endParaRPr lang="es-PE" sz="2000" b="1" dirty="0"/>
          </a:p>
        </p:txBody>
      </p:sp>
      <p:sp>
        <p:nvSpPr>
          <p:cNvPr id="5" name="Subtítulo 4">
            <a:extLst>
              <a:ext uri="{FF2B5EF4-FFF2-40B4-BE49-F238E27FC236}">
                <a16:creationId xmlns:a16="http://schemas.microsoft.com/office/drawing/2014/main" id="{4B55E2E3-91C0-4B96-BC51-78D844077706}"/>
              </a:ext>
            </a:extLst>
          </p:cNvPr>
          <p:cNvSpPr>
            <a:spLocks noGrp="1"/>
          </p:cNvSpPr>
          <p:nvPr>
            <p:ph type="subTitle" idx="1"/>
          </p:nvPr>
        </p:nvSpPr>
        <p:spPr>
          <a:xfrm>
            <a:off x="1143000" y="5385164"/>
            <a:ext cx="6858000" cy="849385"/>
          </a:xfrm>
        </p:spPr>
        <p:txBody>
          <a:bodyPr>
            <a:normAutofit/>
          </a:bodyPr>
          <a:lstStyle/>
          <a:p>
            <a:pPr>
              <a:lnSpc>
                <a:spcPct val="100000"/>
              </a:lnSpc>
              <a:spcBef>
                <a:spcPts val="0"/>
              </a:spcBef>
            </a:pPr>
            <a:r>
              <a:rPr lang="es-PE" sz="2200" b="1" dirty="0"/>
              <a:t>Geopolítica y  Realidad Nacional</a:t>
            </a:r>
          </a:p>
          <a:p>
            <a:pPr>
              <a:lnSpc>
                <a:spcPct val="100000"/>
              </a:lnSpc>
              <a:spcBef>
                <a:spcPts val="0"/>
              </a:spcBef>
            </a:pPr>
            <a:r>
              <a:rPr lang="es-PE" sz="2200" b="1" dirty="0"/>
              <a:t>Dr. Fredy Salinas Melendez</a:t>
            </a:r>
          </a:p>
        </p:txBody>
      </p:sp>
      <p:sp>
        <p:nvSpPr>
          <p:cNvPr id="19" name="Subtítulo 4">
            <a:extLst>
              <a:ext uri="{FF2B5EF4-FFF2-40B4-BE49-F238E27FC236}">
                <a16:creationId xmlns:a16="http://schemas.microsoft.com/office/drawing/2014/main" id="{FF7DA7A5-6A23-4645-8BB7-CAF9A612F584}"/>
              </a:ext>
            </a:extLst>
          </p:cNvPr>
          <p:cNvSpPr txBox="1">
            <a:spLocks/>
          </p:cNvSpPr>
          <p:nvPr/>
        </p:nvSpPr>
        <p:spPr>
          <a:xfrm>
            <a:off x="609600" y="2366535"/>
            <a:ext cx="7924800" cy="5624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PE" dirty="0"/>
              <a:t>Facultad de Ciencias Naturales y Matematica</a:t>
            </a:r>
          </a:p>
        </p:txBody>
      </p:sp>
      <p:sp>
        <p:nvSpPr>
          <p:cNvPr id="21" name="Subtítulo 4">
            <a:extLst>
              <a:ext uri="{FF2B5EF4-FFF2-40B4-BE49-F238E27FC236}">
                <a16:creationId xmlns:a16="http://schemas.microsoft.com/office/drawing/2014/main" id="{79D83C09-58B4-49C5-B218-A242866CCD27}"/>
              </a:ext>
            </a:extLst>
          </p:cNvPr>
          <p:cNvSpPr txBox="1">
            <a:spLocks/>
          </p:cNvSpPr>
          <p:nvPr/>
        </p:nvSpPr>
        <p:spPr>
          <a:xfrm>
            <a:off x="1143000" y="6257999"/>
            <a:ext cx="6858000" cy="4753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PE" sz="1800" dirty="0"/>
              <a:t>Semestre </a:t>
            </a:r>
            <a:r>
              <a:rPr lang="es-PE" sz="1800"/>
              <a:t>Académico 2025-2</a:t>
            </a:r>
            <a:endParaRPr lang="es-PE" sz="1800" dirty="0"/>
          </a:p>
        </p:txBody>
      </p:sp>
      <p:sp>
        <p:nvSpPr>
          <p:cNvPr id="2" name="Título 3">
            <a:extLst>
              <a:ext uri="{FF2B5EF4-FFF2-40B4-BE49-F238E27FC236}">
                <a16:creationId xmlns:a16="http://schemas.microsoft.com/office/drawing/2014/main" id="{9C8FC8E5-C87D-4A54-8C05-83732C46E0E6}"/>
              </a:ext>
            </a:extLst>
          </p:cNvPr>
          <p:cNvSpPr txBox="1">
            <a:spLocks/>
          </p:cNvSpPr>
          <p:nvPr/>
        </p:nvSpPr>
        <p:spPr>
          <a:xfrm>
            <a:off x="425450" y="2800634"/>
            <a:ext cx="8293100" cy="10235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dirty="0"/>
              <a:t>Semana </a:t>
            </a:r>
            <a:r>
              <a:rPr lang="es-PE" dirty="0" err="1"/>
              <a:t>N°</a:t>
            </a:r>
            <a:r>
              <a:rPr lang="es-PE"/>
              <a:t> 11 </a:t>
            </a:r>
            <a:r>
              <a:rPr lang="es-PE" dirty="0"/>
              <a:t>:</a:t>
            </a:r>
            <a:endParaRPr lang="es-PE" b="1" dirty="0"/>
          </a:p>
        </p:txBody>
      </p:sp>
    </p:spTree>
    <p:extLst>
      <p:ext uri="{BB962C8B-B14F-4D97-AF65-F5344CB8AC3E}">
        <p14:creationId xmlns:p14="http://schemas.microsoft.com/office/powerpoint/2010/main" val="4255538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1628800"/>
            <a:ext cx="7776864" cy="3539430"/>
          </a:xfrm>
          <a:prstGeom prst="rect">
            <a:avLst/>
          </a:prstGeom>
          <a:noFill/>
        </p:spPr>
        <p:txBody>
          <a:bodyPr wrap="square" rtlCol="0">
            <a:spAutoFit/>
          </a:bodyPr>
          <a:lstStyle/>
          <a:p>
            <a:pPr algn="just"/>
            <a:r>
              <a:rPr lang="es-ES" sz="2800" dirty="0">
                <a:latin typeface="Calibri" pitchFamily="34" charset="0"/>
                <a:cs typeface="Calibri" pitchFamily="34" charset="0"/>
              </a:rPr>
              <a:t>El relieve </a:t>
            </a:r>
            <a:r>
              <a:rPr lang="es-ES" sz="2800" dirty="0" err="1">
                <a:latin typeface="Calibri" pitchFamily="34" charset="0"/>
                <a:cs typeface="Calibri" pitchFamily="34" charset="0"/>
              </a:rPr>
              <a:t>topografico</a:t>
            </a:r>
            <a:r>
              <a:rPr lang="es-ES" sz="2800" dirty="0">
                <a:latin typeface="Calibri" pitchFamily="34" charset="0"/>
                <a:cs typeface="Calibri" pitchFamily="34" charset="0"/>
              </a:rPr>
              <a:t> es muy accidentado, con pendientes que sobrepasan muchas </a:t>
            </a:r>
            <a:r>
              <a:rPr lang="es-ES" sz="2800" dirty="0" err="1">
                <a:latin typeface="Calibri" pitchFamily="34" charset="0"/>
                <a:cs typeface="Calibri" pitchFamily="34" charset="0"/>
              </a:rPr>
              <a:t>areas</a:t>
            </a:r>
            <a:r>
              <a:rPr lang="es-ES" sz="2800" dirty="0">
                <a:latin typeface="Calibri" pitchFamily="34" charset="0"/>
                <a:cs typeface="Calibri" pitchFamily="34" charset="0"/>
              </a:rPr>
              <a:t> con fuerte </a:t>
            </a:r>
            <a:r>
              <a:rPr lang="es-ES" sz="2800" dirty="0" err="1">
                <a:latin typeface="Calibri" pitchFamily="34" charset="0"/>
                <a:cs typeface="Calibri" pitchFamily="34" charset="0"/>
              </a:rPr>
              <a:t>disecamiento</a:t>
            </a:r>
            <a:r>
              <a:rPr lang="es-ES" sz="2800" dirty="0">
                <a:latin typeface="Calibri" pitchFamily="34" charset="0"/>
                <a:cs typeface="Calibri" pitchFamily="34" charset="0"/>
              </a:rPr>
              <a:t>. Los suelos son poco profundos, es decir, superficiales, donde predominan los </a:t>
            </a:r>
            <a:r>
              <a:rPr lang="es-ES" sz="2800" dirty="0" err="1">
                <a:latin typeface="Calibri" pitchFamily="34" charset="0"/>
                <a:cs typeface="Calibri" pitchFamily="34" charset="0"/>
              </a:rPr>
              <a:t>litosoles</a:t>
            </a:r>
            <a:r>
              <a:rPr lang="es-ES" sz="2800" dirty="0">
                <a:latin typeface="Calibri" pitchFamily="34" charset="0"/>
                <a:cs typeface="Calibri" pitchFamily="34" charset="0"/>
              </a:rPr>
              <a:t> ya sean </a:t>
            </a:r>
            <a:r>
              <a:rPr lang="es-ES" sz="2800" dirty="0" err="1">
                <a:latin typeface="Calibri" pitchFamily="34" charset="0"/>
                <a:cs typeface="Calibri" pitchFamily="34" charset="0"/>
              </a:rPr>
              <a:t>eutricos</a:t>
            </a:r>
            <a:r>
              <a:rPr lang="es-ES" sz="2800" dirty="0">
                <a:latin typeface="Calibri" pitchFamily="34" charset="0"/>
                <a:cs typeface="Calibri" pitchFamily="34" charset="0"/>
              </a:rPr>
              <a:t> o </a:t>
            </a:r>
            <a:r>
              <a:rPr lang="es-ES" sz="2800" dirty="0" err="1">
                <a:latin typeface="Calibri" pitchFamily="34" charset="0"/>
                <a:cs typeface="Calibri" pitchFamily="34" charset="0"/>
              </a:rPr>
              <a:t>districos</a:t>
            </a:r>
            <a:r>
              <a:rPr lang="es-ES" sz="2800" dirty="0">
                <a:latin typeface="Calibri" pitchFamily="34" charset="0"/>
                <a:cs typeface="Calibri" pitchFamily="34" charset="0"/>
              </a:rPr>
              <a:t>, según el predominio de materiales </a:t>
            </a:r>
            <a:r>
              <a:rPr lang="es-ES" sz="2800" dirty="0" err="1">
                <a:latin typeface="Calibri" pitchFamily="34" charset="0"/>
                <a:cs typeface="Calibri" pitchFamily="34" charset="0"/>
              </a:rPr>
              <a:t>calcareos</a:t>
            </a:r>
            <a:r>
              <a:rPr lang="es-ES" sz="2800" dirty="0">
                <a:latin typeface="Calibri" pitchFamily="34" charset="0"/>
                <a:cs typeface="Calibri" pitchFamily="34" charset="0"/>
              </a:rPr>
              <a:t> o no </a:t>
            </a:r>
            <a:r>
              <a:rPr lang="es-ES" sz="2800" dirty="0" err="1">
                <a:latin typeface="Calibri" pitchFamily="34" charset="0"/>
                <a:cs typeface="Calibri" pitchFamily="34" charset="0"/>
              </a:rPr>
              <a:t>calcareos</a:t>
            </a:r>
            <a:r>
              <a:rPr lang="es-ES" sz="2800" dirty="0">
                <a:latin typeface="Calibri" pitchFamily="34" charset="0"/>
                <a:cs typeface="Calibri" pitchFamily="34" charset="0"/>
              </a:rPr>
              <a:t>, </a:t>
            </a:r>
            <a:r>
              <a:rPr lang="es-ES" sz="2800" dirty="0" err="1">
                <a:latin typeface="Calibri" pitchFamily="34" charset="0"/>
                <a:cs typeface="Calibri" pitchFamily="34" charset="0"/>
              </a:rPr>
              <a:t>asi</a:t>
            </a:r>
            <a:r>
              <a:rPr lang="es-ES" sz="2800" dirty="0">
                <a:latin typeface="Calibri" pitchFamily="34" charset="0"/>
                <a:cs typeface="Calibri" pitchFamily="34" charset="0"/>
              </a:rPr>
              <a:t> como formas transicionales pertenecientes a los </a:t>
            </a:r>
            <a:r>
              <a:rPr lang="es-ES" sz="2800" dirty="0" err="1">
                <a:latin typeface="Calibri" pitchFamily="34" charset="0"/>
                <a:cs typeface="Calibri" pitchFamily="34" charset="0"/>
              </a:rPr>
              <a:t>cambisoles</a:t>
            </a:r>
            <a:r>
              <a:rPr lang="es-ES" sz="2800" dirty="0">
                <a:latin typeface="Calibri" pitchFamily="34" charset="0"/>
                <a:cs typeface="Calibri" pitchFamily="34" charset="0"/>
              </a:rPr>
              <a:t>.</a:t>
            </a:r>
            <a:endParaRPr lang="es-PE" sz="2800" dirty="0">
              <a:latin typeface="Calibri" pitchFamily="34" charset="0"/>
              <a:cs typeface="Calibri" pitchFamily="34" charset="0"/>
            </a:endParaRPr>
          </a:p>
        </p:txBody>
      </p:sp>
      <p:sp>
        <p:nvSpPr>
          <p:cNvPr id="3" name="2 CuadroTexto"/>
          <p:cNvSpPr txBox="1"/>
          <p:nvPr/>
        </p:nvSpPr>
        <p:spPr>
          <a:xfrm>
            <a:off x="683568" y="404664"/>
            <a:ext cx="7704856" cy="1107996"/>
          </a:xfrm>
          <a:prstGeom prst="rect">
            <a:avLst/>
          </a:prstGeom>
          <a:noFill/>
        </p:spPr>
        <p:txBody>
          <a:bodyPr wrap="square" rtlCol="0">
            <a:spAutoFit/>
          </a:bodyPr>
          <a:lstStyle/>
          <a:p>
            <a:r>
              <a:rPr lang="es-PE" sz="6600" dirty="0"/>
              <a:t>Relieve y suelos.</a:t>
            </a:r>
            <a:endParaRPr lang="es-PE" dirty="0"/>
          </a:p>
        </p:txBody>
      </p:sp>
      <p:sp>
        <p:nvSpPr>
          <p:cNvPr id="17" name="16 Marcador de fecha"/>
          <p:cNvSpPr>
            <a:spLocks noGrp="1"/>
          </p:cNvSpPr>
          <p:nvPr>
            <p:ph type="dt" sz="half" idx="10"/>
          </p:nvPr>
        </p:nvSpPr>
        <p:spPr/>
        <p:txBody>
          <a:bodyPr/>
          <a:lstStyle/>
          <a:p>
            <a:fld id="{3EDF3DF7-D4B5-4DE7-B98B-CA791BFC0EA3}" type="datetime1">
              <a:rPr lang="es-PE" smtClean="0"/>
              <a:pPr/>
              <a:t>1/06/2025</a:t>
            </a:fld>
            <a:endParaRPr lang="es-PE" dirty="0"/>
          </a:p>
        </p:txBody>
      </p:sp>
      <p:sp>
        <p:nvSpPr>
          <p:cNvPr id="18" name="17 Marcador de pie de página"/>
          <p:cNvSpPr>
            <a:spLocks noGrp="1"/>
          </p:cNvSpPr>
          <p:nvPr>
            <p:ph type="ftr" sz="quarter" idx="11"/>
          </p:nvPr>
        </p:nvSpPr>
        <p:spPr/>
        <p:txBody>
          <a:bodyPr/>
          <a:lstStyle/>
          <a:p>
            <a:endParaRPr lang="es-PE" dirty="0"/>
          </a:p>
        </p:txBody>
      </p:sp>
      <p:sp>
        <p:nvSpPr>
          <p:cNvPr id="19" name="18 Marcador de número de diapositiva"/>
          <p:cNvSpPr>
            <a:spLocks noGrp="1"/>
          </p:cNvSpPr>
          <p:nvPr>
            <p:ph type="sldNum" sz="quarter" idx="12"/>
          </p:nvPr>
        </p:nvSpPr>
        <p:spPr/>
        <p:txBody>
          <a:bodyPr/>
          <a:lstStyle/>
          <a:p>
            <a:fld id="{BF9D63FF-63B4-4A03-AF00-08A3F4ABD03D}" type="slidenum">
              <a:rPr lang="es-PE" smtClean="0"/>
              <a:pPr/>
              <a:t>10</a:t>
            </a:fld>
            <a:endParaRPr lang="es-P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80878DD-CEF5-4A8A-9EA4-1CB58438FE63}" type="datetime1">
              <a:rPr lang="es-PE" smtClean="0"/>
              <a:pPr/>
              <a:t>1/06/2025</a:t>
            </a:fld>
            <a:endParaRPr lang="es-PE" dirty="0"/>
          </a:p>
        </p:txBody>
      </p:sp>
      <p:sp>
        <p:nvSpPr>
          <p:cNvPr id="3" name="2 Marcador de pie de página"/>
          <p:cNvSpPr>
            <a:spLocks noGrp="1"/>
          </p:cNvSpPr>
          <p:nvPr>
            <p:ph type="ftr" sz="quarter" idx="11"/>
          </p:nvPr>
        </p:nvSpPr>
        <p:spPr/>
        <p:txBody>
          <a:bodyPr/>
          <a:lstStyle/>
          <a:p>
            <a:endParaRPr lang="es-PE" dirty="0"/>
          </a:p>
        </p:txBody>
      </p:sp>
      <p:sp>
        <p:nvSpPr>
          <p:cNvPr id="4" name="3 Marcador de número de diapositiva"/>
          <p:cNvSpPr>
            <a:spLocks noGrp="1"/>
          </p:cNvSpPr>
          <p:nvPr>
            <p:ph type="sldNum" sz="quarter" idx="12"/>
          </p:nvPr>
        </p:nvSpPr>
        <p:spPr/>
        <p:txBody>
          <a:bodyPr/>
          <a:lstStyle/>
          <a:p>
            <a:fld id="{BF9D63FF-63B4-4A03-AF00-08A3F4ABD03D}" type="slidenum">
              <a:rPr lang="es-PE" smtClean="0"/>
              <a:pPr/>
              <a:t>11</a:t>
            </a:fld>
            <a:endParaRPr lang="es-PE" dirty="0"/>
          </a:p>
        </p:txBody>
      </p:sp>
      <p:sp>
        <p:nvSpPr>
          <p:cNvPr id="6" name="5 CuadroTexto"/>
          <p:cNvSpPr txBox="1"/>
          <p:nvPr/>
        </p:nvSpPr>
        <p:spPr>
          <a:xfrm>
            <a:off x="467544" y="260648"/>
            <a:ext cx="8136904" cy="923330"/>
          </a:xfrm>
          <a:prstGeom prst="rect">
            <a:avLst/>
          </a:prstGeom>
          <a:noFill/>
        </p:spPr>
        <p:txBody>
          <a:bodyPr wrap="square" rtlCol="0">
            <a:spAutoFit/>
          </a:bodyPr>
          <a:lstStyle/>
          <a:p>
            <a:r>
              <a:rPr lang="es-ES" sz="5400" b="1" dirty="0"/>
              <a:t>Flora y Fauna</a:t>
            </a:r>
            <a:endParaRPr lang="es-PE" sz="5400" b="1" dirty="0"/>
          </a:p>
        </p:txBody>
      </p:sp>
      <p:sp>
        <p:nvSpPr>
          <p:cNvPr id="7" name="6 CuadroTexto"/>
          <p:cNvSpPr txBox="1"/>
          <p:nvPr/>
        </p:nvSpPr>
        <p:spPr>
          <a:xfrm>
            <a:off x="467544" y="1209368"/>
            <a:ext cx="7992888" cy="4524315"/>
          </a:xfrm>
          <a:prstGeom prst="rect">
            <a:avLst/>
          </a:prstGeom>
          <a:noFill/>
        </p:spPr>
        <p:txBody>
          <a:bodyPr wrap="square" rtlCol="0">
            <a:spAutoFit/>
          </a:bodyPr>
          <a:lstStyle/>
          <a:p>
            <a:pPr algn="just"/>
            <a:r>
              <a:rPr lang="es-ES" sz="2400" dirty="0">
                <a:latin typeface="Calibri" pitchFamily="34" charset="0"/>
                <a:cs typeface="Calibri" pitchFamily="34" charset="0"/>
              </a:rPr>
              <a:t>Cuenta con una amplia flora, La </a:t>
            </a:r>
            <a:r>
              <a:rPr lang="es-ES" sz="2400" dirty="0" err="1">
                <a:latin typeface="Calibri" pitchFamily="34" charset="0"/>
                <a:cs typeface="Calibri" pitchFamily="34" charset="0"/>
              </a:rPr>
              <a:t>vegetacion</a:t>
            </a:r>
            <a:r>
              <a:rPr lang="es-ES" sz="2400" dirty="0">
                <a:latin typeface="Calibri" pitchFamily="34" charset="0"/>
                <a:cs typeface="Calibri" pitchFamily="34" charset="0"/>
              </a:rPr>
              <a:t> entre las especies principales de esta zona son: el romerillo (</a:t>
            </a:r>
            <a:r>
              <a:rPr lang="es-ES" sz="2400" dirty="0" err="1">
                <a:latin typeface="Calibri" pitchFamily="34" charset="0"/>
                <a:cs typeface="Calibri" pitchFamily="34" charset="0"/>
              </a:rPr>
              <a:t>Bidens</a:t>
            </a:r>
            <a:r>
              <a:rPr lang="es-ES" sz="2400" dirty="0">
                <a:latin typeface="Calibri" pitchFamily="34" charset="0"/>
                <a:cs typeface="Calibri" pitchFamily="34" charset="0"/>
              </a:rPr>
              <a:t> Pilosa), el diablo fuerte (</a:t>
            </a:r>
            <a:r>
              <a:rPr lang="es-ES" sz="2400" dirty="0" err="1">
                <a:latin typeface="Calibri" pitchFamily="34" charset="0"/>
                <a:cs typeface="Calibri" pitchFamily="34" charset="0"/>
              </a:rPr>
              <a:t>Podocarpus</a:t>
            </a:r>
            <a:r>
              <a:rPr lang="es-ES" sz="2400" dirty="0">
                <a:latin typeface="Calibri" pitchFamily="34" charset="0"/>
                <a:cs typeface="Calibri" pitchFamily="34" charset="0"/>
              </a:rPr>
              <a:t>), el carapacho (</a:t>
            </a:r>
            <a:r>
              <a:rPr lang="es-ES" sz="2400" dirty="0" err="1">
                <a:latin typeface="Calibri" pitchFamily="34" charset="0"/>
                <a:cs typeface="Calibri" pitchFamily="34" charset="0"/>
              </a:rPr>
              <a:t>weinmannia</a:t>
            </a:r>
            <a:r>
              <a:rPr lang="es-ES" sz="2400" dirty="0">
                <a:latin typeface="Calibri" pitchFamily="34" charset="0"/>
                <a:cs typeface="Calibri" pitchFamily="34" charset="0"/>
              </a:rPr>
              <a:t>). Otras especies comunes son la zarzamora (</a:t>
            </a:r>
            <a:r>
              <a:rPr lang="es-ES" sz="2400" dirty="0" err="1">
                <a:latin typeface="Calibri" pitchFamily="34" charset="0"/>
                <a:cs typeface="Calibri" pitchFamily="34" charset="0"/>
              </a:rPr>
              <a:t>Rubus</a:t>
            </a:r>
            <a:r>
              <a:rPr lang="es-ES" sz="2400" dirty="0">
                <a:latin typeface="Calibri" pitchFamily="34" charset="0"/>
                <a:cs typeface="Calibri" pitchFamily="34" charset="0"/>
              </a:rPr>
              <a:t> </a:t>
            </a:r>
            <a:r>
              <a:rPr lang="es-ES" sz="2400" dirty="0" err="1">
                <a:latin typeface="Calibri" pitchFamily="34" charset="0"/>
                <a:cs typeface="Calibri" pitchFamily="34" charset="0"/>
              </a:rPr>
              <a:t>fruticosus</a:t>
            </a:r>
            <a:r>
              <a:rPr lang="es-ES" sz="2400" dirty="0">
                <a:latin typeface="Calibri" pitchFamily="34" charset="0"/>
                <a:cs typeface="Calibri" pitchFamily="34" charset="0"/>
              </a:rPr>
              <a:t>), el </a:t>
            </a:r>
            <a:r>
              <a:rPr lang="es-ES" sz="2400" dirty="0" err="1">
                <a:latin typeface="Calibri" pitchFamily="34" charset="0"/>
                <a:cs typeface="Calibri" pitchFamily="34" charset="0"/>
              </a:rPr>
              <a:t>suro</a:t>
            </a:r>
            <a:r>
              <a:rPr lang="es-ES" sz="2400" dirty="0">
                <a:latin typeface="Calibri" pitchFamily="34" charset="0"/>
                <a:cs typeface="Calibri" pitchFamily="34" charset="0"/>
              </a:rPr>
              <a:t> (</a:t>
            </a:r>
            <a:r>
              <a:rPr lang="es-ES" sz="2400" dirty="0" err="1">
                <a:latin typeface="Calibri" pitchFamily="34" charset="0"/>
                <a:cs typeface="Calibri" pitchFamily="34" charset="0"/>
              </a:rPr>
              <a:t>Chusquea</a:t>
            </a:r>
            <a:r>
              <a:rPr lang="es-ES" sz="2400" dirty="0">
                <a:latin typeface="Calibri" pitchFamily="34" charset="0"/>
                <a:cs typeface="Calibri" pitchFamily="34" charset="0"/>
              </a:rPr>
              <a:t>) y el aliso (</a:t>
            </a:r>
            <a:r>
              <a:rPr lang="es-ES" sz="2400" dirty="0" err="1">
                <a:latin typeface="Calibri" pitchFamily="34" charset="0"/>
                <a:cs typeface="Calibri" pitchFamily="34" charset="0"/>
              </a:rPr>
              <a:t>Alnus</a:t>
            </a:r>
            <a:r>
              <a:rPr lang="es-ES" sz="2400" dirty="0">
                <a:latin typeface="Calibri" pitchFamily="34" charset="0"/>
                <a:cs typeface="Calibri" pitchFamily="34" charset="0"/>
              </a:rPr>
              <a:t> </a:t>
            </a:r>
            <a:r>
              <a:rPr lang="es-ES" sz="2400" dirty="0" err="1">
                <a:latin typeface="Calibri" pitchFamily="34" charset="0"/>
                <a:cs typeface="Calibri" pitchFamily="34" charset="0"/>
              </a:rPr>
              <a:t>Jorullensis</a:t>
            </a:r>
            <a:r>
              <a:rPr lang="es-ES" sz="2400" dirty="0">
                <a:latin typeface="Calibri" pitchFamily="34" charset="0"/>
                <a:cs typeface="Calibri" pitchFamily="34" charset="0"/>
              </a:rPr>
              <a:t>). Por parte de la fauna, en el bosque muy </a:t>
            </a:r>
            <a:r>
              <a:rPr lang="es-ES" sz="2400" dirty="0" err="1">
                <a:latin typeface="Calibri" pitchFamily="34" charset="0"/>
                <a:cs typeface="Calibri" pitchFamily="34" charset="0"/>
              </a:rPr>
              <a:t>humedo</a:t>
            </a:r>
            <a:r>
              <a:rPr lang="es-ES" sz="2400" dirty="0">
                <a:latin typeface="Calibri" pitchFamily="34" charset="0"/>
                <a:cs typeface="Calibri" pitchFamily="34" charset="0"/>
              </a:rPr>
              <a:t> montano bajo tropical se encuentran especies como el </a:t>
            </a:r>
            <a:r>
              <a:rPr lang="es-PE" sz="2400" dirty="0">
                <a:latin typeface="Calibri" pitchFamily="34" charset="0"/>
                <a:cs typeface="Calibri" pitchFamily="34" charset="0"/>
              </a:rPr>
              <a:t>tucancillo verde (</a:t>
            </a:r>
            <a:r>
              <a:rPr lang="es-PE" sz="2400" dirty="0" err="1">
                <a:latin typeface="Calibri" pitchFamily="34" charset="0"/>
                <a:cs typeface="Calibri" pitchFamily="34" charset="0"/>
              </a:rPr>
              <a:t>Aulacorhynchus</a:t>
            </a:r>
            <a:r>
              <a:rPr lang="es-PE" sz="2400" dirty="0">
                <a:latin typeface="Calibri" pitchFamily="34" charset="0"/>
                <a:cs typeface="Calibri" pitchFamily="34" charset="0"/>
              </a:rPr>
              <a:t> </a:t>
            </a:r>
            <a:r>
              <a:rPr lang="es-PE" sz="2400" dirty="0" err="1">
                <a:latin typeface="Calibri" pitchFamily="34" charset="0"/>
                <a:cs typeface="Calibri" pitchFamily="34" charset="0"/>
              </a:rPr>
              <a:t>prasinus</a:t>
            </a:r>
            <a:r>
              <a:rPr lang="es-PE" sz="2400" dirty="0">
                <a:latin typeface="Calibri" pitchFamily="34" charset="0"/>
                <a:cs typeface="Calibri" pitchFamily="34" charset="0"/>
              </a:rPr>
              <a:t>), mapachín (</a:t>
            </a:r>
            <a:r>
              <a:rPr lang="es-PE" sz="2400" dirty="0" err="1">
                <a:latin typeface="Calibri" pitchFamily="34" charset="0"/>
                <a:cs typeface="Calibri" pitchFamily="34" charset="0"/>
              </a:rPr>
              <a:t>Procyon</a:t>
            </a:r>
            <a:r>
              <a:rPr lang="es-PE" sz="2400" dirty="0">
                <a:latin typeface="Calibri" pitchFamily="34" charset="0"/>
                <a:cs typeface="Calibri" pitchFamily="34" charset="0"/>
              </a:rPr>
              <a:t> </a:t>
            </a:r>
            <a:r>
              <a:rPr lang="es-PE" sz="2400" dirty="0" err="1">
                <a:latin typeface="Calibri" pitchFamily="34" charset="0"/>
                <a:cs typeface="Calibri" pitchFamily="34" charset="0"/>
              </a:rPr>
              <a:t>lotor</a:t>
            </a:r>
            <a:r>
              <a:rPr lang="es-PE" sz="2400" dirty="0">
                <a:latin typeface="Calibri" pitchFamily="34" charset="0"/>
                <a:cs typeface="Calibri" pitchFamily="34" charset="0"/>
              </a:rPr>
              <a:t>), </a:t>
            </a:r>
            <a:r>
              <a:rPr lang="it-IT" sz="2400" dirty="0">
                <a:latin typeface="Calibri" pitchFamily="34" charset="0"/>
                <a:cs typeface="Calibri" pitchFamily="34" charset="0"/>
              </a:rPr>
              <a:t>chingolo o comemaíz (Zonitrichia capensis); en el bosque muy humedo montano bajo subtropical se encuentran especies como la ardilla voladora (</a:t>
            </a:r>
            <a:r>
              <a:rPr lang="es-PE" sz="2400" dirty="0" err="1">
                <a:latin typeface="Calibri" pitchFamily="34" charset="0"/>
                <a:cs typeface="Calibri" pitchFamily="34" charset="0"/>
              </a:rPr>
              <a:t>Pteromys</a:t>
            </a:r>
            <a:r>
              <a:rPr lang="es-PE" sz="2400" dirty="0">
                <a:latin typeface="Calibri" pitchFamily="34" charset="0"/>
                <a:cs typeface="Calibri" pitchFamily="34" charset="0"/>
              </a:rPr>
              <a:t> </a:t>
            </a:r>
            <a:r>
              <a:rPr lang="es-PE" sz="2400" dirty="0" err="1">
                <a:latin typeface="Calibri" pitchFamily="34" charset="0"/>
                <a:cs typeface="Calibri" pitchFamily="34" charset="0"/>
              </a:rPr>
              <a:t>volans</a:t>
            </a:r>
            <a:r>
              <a:rPr lang="es-PE" sz="2400" dirty="0">
                <a:latin typeface="Calibri" pitchFamily="34" charset="0"/>
                <a:cs typeface="Calibri" pitchFamily="34" charset="0"/>
              </a:rPr>
              <a:t>)</a:t>
            </a:r>
            <a:r>
              <a:rPr lang="it-IT" sz="2400" dirty="0">
                <a:latin typeface="Calibri" pitchFamily="34" charset="0"/>
                <a:cs typeface="Calibri" pitchFamily="34" charset="0"/>
              </a:rPr>
              <a:t>, la serpiente mano de piedra (</a:t>
            </a:r>
            <a:r>
              <a:rPr lang="es-PE" sz="2400" dirty="0" err="1">
                <a:latin typeface="Calibri" pitchFamily="34" charset="0"/>
                <a:cs typeface="Calibri" pitchFamily="34" charset="0"/>
              </a:rPr>
              <a:t>Atropoides</a:t>
            </a:r>
            <a:r>
              <a:rPr lang="es-PE" sz="2400" dirty="0">
                <a:latin typeface="Calibri" pitchFamily="34" charset="0"/>
                <a:cs typeface="Calibri" pitchFamily="34" charset="0"/>
              </a:rPr>
              <a:t> </a:t>
            </a:r>
            <a:r>
              <a:rPr lang="es-PE" sz="2400" dirty="0" err="1">
                <a:latin typeface="Calibri" pitchFamily="34" charset="0"/>
                <a:cs typeface="Calibri" pitchFamily="34" charset="0"/>
              </a:rPr>
              <a:t>picadoi</a:t>
            </a:r>
            <a:r>
              <a:rPr lang="es-PE" sz="2400" dirty="0">
                <a:latin typeface="Calibri" pitchFamily="34" charset="0"/>
                <a:cs typeface="Calibri" pitchFamily="34" charset="0"/>
              </a:rPr>
              <a:t>) </a:t>
            </a:r>
            <a:r>
              <a:rPr lang="it-IT" sz="2400" dirty="0">
                <a:latin typeface="Calibri" pitchFamily="34" charset="0"/>
                <a:cs typeface="Calibri" pitchFamily="34" charset="0"/>
              </a:rPr>
              <a:t>, el autillo cariblanco (</a:t>
            </a:r>
            <a:r>
              <a:rPr lang="es-PE" sz="2400" dirty="0" err="1">
                <a:latin typeface="Calibri" pitchFamily="34" charset="0"/>
                <a:cs typeface="Calibri" pitchFamily="34" charset="0"/>
              </a:rPr>
              <a:t>Ptilopsis</a:t>
            </a:r>
            <a:r>
              <a:rPr lang="es-PE" sz="2400" dirty="0">
                <a:latin typeface="Calibri" pitchFamily="34" charset="0"/>
                <a:cs typeface="Calibri" pitchFamily="34" charset="0"/>
              </a:rPr>
              <a:t> </a:t>
            </a:r>
            <a:r>
              <a:rPr lang="es-PE" sz="2400" dirty="0" err="1">
                <a:latin typeface="Calibri" pitchFamily="34" charset="0"/>
                <a:cs typeface="Calibri" pitchFamily="34" charset="0"/>
              </a:rPr>
              <a:t>granti</a:t>
            </a:r>
            <a:r>
              <a:rPr lang="es-PE" sz="2400" dirty="0">
                <a:latin typeface="Calibri" pitchFamily="34" charset="0"/>
                <a:cs typeface="Calibri" pitchFamily="34" charset="0"/>
              </a:rPr>
              <a:t>).</a:t>
            </a:r>
          </a:p>
        </p:txBody>
      </p:sp>
    </p:spTree>
    <p:extLst>
      <p:ext uri="{BB962C8B-B14F-4D97-AF65-F5344CB8AC3E}">
        <p14:creationId xmlns:p14="http://schemas.microsoft.com/office/powerpoint/2010/main" val="2581117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80878DD-CEF5-4A8A-9EA4-1CB58438FE63}" type="datetime1">
              <a:rPr lang="es-PE" smtClean="0"/>
              <a:pPr/>
              <a:t>1/06/2025</a:t>
            </a:fld>
            <a:endParaRPr lang="es-PE" dirty="0"/>
          </a:p>
        </p:txBody>
      </p:sp>
      <p:sp>
        <p:nvSpPr>
          <p:cNvPr id="3" name="2 Marcador de pie de página"/>
          <p:cNvSpPr>
            <a:spLocks noGrp="1"/>
          </p:cNvSpPr>
          <p:nvPr>
            <p:ph type="ftr" sz="quarter" idx="11"/>
          </p:nvPr>
        </p:nvSpPr>
        <p:spPr/>
        <p:txBody>
          <a:bodyPr/>
          <a:lstStyle/>
          <a:p>
            <a:endParaRPr lang="es-PE" dirty="0"/>
          </a:p>
        </p:txBody>
      </p:sp>
      <p:sp>
        <p:nvSpPr>
          <p:cNvPr id="4" name="3 Marcador de número de diapositiva"/>
          <p:cNvSpPr>
            <a:spLocks noGrp="1"/>
          </p:cNvSpPr>
          <p:nvPr>
            <p:ph type="sldNum" sz="quarter" idx="12"/>
          </p:nvPr>
        </p:nvSpPr>
        <p:spPr/>
        <p:txBody>
          <a:bodyPr/>
          <a:lstStyle/>
          <a:p>
            <a:fld id="{BF9D63FF-63B4-4A03-AF00-08A3F4ABD03D}" type="slidenum">
              <a:rPr lang="es-PE" smtClean="0"/>
              <a:pPr/>
              <a:t>12</a:t>
            </a:fld>
            <a:endParaRPr lang="es-PE" dirty="0"/>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650" y="1340768"/>
            <a:ext cx="3168352" cy="25922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5 CuadroTexto"/>
          <p:cNvSpPr txBox="1"/>
          <p:nvPr/>
        </p:nvSpPr>
        <p:spPr>
          <a:xfrm>
            <a:off x="527602" y="4237753"/>
            <a:ext cx="3528392" cy="830997"/>
          </a:xfrm>
          <a:prstGeom prst="rect">
            <a:avLst/>
          </a:prstGeom>
          <a:noFill/>
        </p:spPr>
        <p:txBody>
          <a:bodyPr wrap="square" rtlCol="0">
            <a:spAutoFit/>
          </a:bodyPr>
          <a:lstStyle/>
          <a:p>
            <a:pPr algn="ctr"/>
            <a:r>
              <a:rPr lang="es-ES" sz="2400" dirty="0"/>
              <a:t>Romerillo</a:t>
            </a:r>
          </a:p>
          <a:p>
            <a:pPr algn="ctr"/>
            <a:r>
              <a:rPr lang="es-ES" sz="2400" i="1" dirty="0"/>
              <a:t>(</a:t>
            </a:r>
            <a:r>
              <a:rPr lang="es-ES" sz="2400" i="1" dirty="0" err="1"/>
              <a:t>Bidens</a:t>
            </a:r>
            <a:r>
              <a:rPr lang="es-ES" sz="2400" i="1" dirty="0"/>
              <a:t> Pilosa)</a:t>
            </a:r>
            <a:endParaRPr lang="es-PE" sz="2400" i="1" dirty="0"/>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1075906"/>
            <a:ext cx="3217540" cy="323899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7 CuadroTexto"/>
          <p:cNvSpPr txBox="1"/>
          <p:nvPr/>
        </p:nvSpPr>
        <p:spPr>
          <a:xfrm>
            <a:off x="4960010" y="4725144"/>
            <a:ext cx="3024336" cy="830997"/>
          </a:xfrm>
          <a:prstGeom prst="rect">
            <a:avLst/>
          </a:prstGeom>
          <a:noFill/>
        </p:spPr>
        <p:txBody>
          <a:bodyPr wrap="square" rtlCol="0">
            <a:spAutoFit/>
          </a:bodyPr>
          <a:lstStyle/>
          <a:p>
            <a:pPr algn="ctr"/>
            <a:r>
              <a:rPr lang="es-ES" sz="2400" dirty="0"/>
              <a:t>Zarzamora</a:t>
            </a:r>
          </a:p>
          <a:p>
            <a:pPr algn="ctr"/>
            <a:r>
              <a:rPr lang="es-ES" sz="2400" i="1" dirty="0"/>
              <a:t>(</a:t>
            </a:r>
            <a:r>
              <a:rPr lang="es-ES" sz="2400" i="1" dirty="0" err="1"/>
              <a:t>Rubus</a:t>
            </a:r>
            <a:r>
              <a:rPr lang="es-ES" sz="2400" i="1" dirty="0"/>
              <a:t> </a:t>
            </a:r>
            <a:r>
              <a:rPr lang="es-ES" sz="2400" i="1" dirty="0" err="1"/>
              <a:t>Fruticosus</a:t>
            </a:r>
            <a:r>
              <a:rPr lang="es-ES" sz="2400" i="1" dirty="0"/>
              <a:t>)</a:t>
            </a:r>
            <a:endParaRPr lang="es-PE" sz="2400" i="1" dirty="0"/>
          </a:p>
        </p:txBody>
      </p:sp>
    </p:spTree>
    <p:extLst>
      <p:ext uri="{BB962C8B-B14F-4D97-AF65-F5344CB8AC3E}">
        <p14:creationId xmlns:p14="http://schemas.microsoft.com/office/powerpoint/2010/main" val="809648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80878DD-CEF5-4A8A-9EA4-1CB58438FE63}" type="datetime1">
              <a:rPr lang="es-PE" smtClean="0"/>
              <a:pPr/>
              <a:t>1/06/2025</a:t>
            </a:fld>
            <a:endParaRPr lang="es-PE" dirty="0"/>
          </a:p>
        </p:txBody>
      </p:sp>
      <p:sp>
        <p:nvSpPr>
          <p:cNvPr id="3" name="2 Marcador de pie de página"/>
          <p:cNvSpPr>
            <a:spLocks noGrp="1"/>
          </p:cNvSpPr>
          <p:nvPr>
            <p:ph type="ftr" sz="quarter" idx="11"/>
          </p:nvPr>
        </p:nvSpPr>
        <p:spPr/>
        <p:txBody>
          <a:bodyPr/>
          <a:lstStyle/>
          <a:p>
            <a:r>
              <a:rPr lang="es-PE"/>
              <a:t>Ray Julcamoro Gutierrez</a:t>
            </a:r>
            <a:endParaRPr lang="es-PE" dirty="0"/>
          </a:p>
        </p:txBody>
      </p:sp>
      <p:sp>
        <p:nvSpPr>
          <p:cNvPr id="4" name="3 Marcador de número de diapositiva"/>
          <p:cNvSpPr>
            <a:spLocks noGrp="1"/>
          </p:cNvSpPr>
          <p:nvPr>
            <p:ph type="sldNum" sz="quarter" idx="12"/>
          </p:nvPr>
        </p:nvSpPr>
        <p:spPr/>
        <p:txBody>
          <a:bodyPr/>
          <a:lstStyle/>
          <a:p>
            <a:fld id="{BF9D63FF-63B4-4A03-AF00-08A3F4ABD03D}" type="slidenum">
              <a:rPr lang="es-PE" smtClean="0"/>
              <a:pPr/>
              <a:t>13</a:t>
            </a:fld>
            <a:endParaRPr lang="es-PE" dirty="0"/>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1268757"/>
            <a:ext cx="3642159" cy="2743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5 CuadroTexto"/>
          <p:cNvSpPr txBox="1"/>
          <p:nvPr/>
        </p:nvSpPr>
        <p:spPr>
          <a:xfrm>
            <a:off x="272399" y="4350105"/>
            <a:ext cx="4176464" cy="646331"/>
          </a:xfrm>
          <a:prstGeom prst="rect">
            <a:avLst/>
          </a:prstGeom>
          <a:noFill/>
        </p:spPr>
        <p:txBody>
          <a:bodyPr wrap="square" rtlCol="0">
            <a:spAutoFit/>
          </a:bodyPr>
          <a:lstStyle/>
          <a:p>
            <a:pPr algn="ctr"/>
            <a:r>
              <a:rPr lang="es-ES" dirty="0"/>
              <a:t>Tucancillo verde</a:t>
            </a:r>
          </a:p>
          <a:p>
            <a:pPr algn="ctr"/>
            <a:r>
              <a:rPr lang="es-PE" i="1" dirty="0"/>
              <a:t>(</a:t>
            </a:r>
            <a:r>
              <a:rPr lang="es-PE" i="1" dirty="0" err="1"/>
              <a:t>Aulacorhynchus</a:t>
            </a:r>
            <a:r>
              <a:rPr lang="es-PE" i="1" dirty="0"/>
              <a:t> </a:t>
            </a:r>
            <a:r>
              <a:rPr lang="es-PE" i="1" dirty="0" err="1"/>
              <a:t>prasinus</a:t>
            </a:r>
            <a:r>
              <a:rPr lang="es-PE" i="1" dirty="0"/>
              <a:t>)</a:t>
            </a:r>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1030287"/>
            <a:ext cx="2660888" cy="32199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7 CuadroTexto"/>
          <p:cNvSpPr txBox="1"/>
          <p:nvPr/>
        </p:nvSpPr>
        <p:spPr>
          <a:xfrm>
            <a:off x="5417242" y="4545993"/>
            <a:ext cx="2410564" cy="646331"/>
          </a:xfrm>
          <a:prstGeom prst="rect">
            <a:avLst/>
          </a:prstGeom>
          <a:noFill/>
        </p:spPr>
        <p:txBody>
          <a:bodyPr wrap="square" rtlCol="0">
            <a:spAutoFit/>
          </a:bodyPr>
          <a:lstStyle/>
          <a:p>
            <a:pPr algn="ctr"/>
            <a:r>
              <a:rPr lang="es-ES" dirty="0"/>
              <a:t>Autillo cariblanco</a:t>
            </a:r>
          </a:p>
          <a:p>
            <a:pPr algn="ctr"/>
            <a:r>
              <a:rPr lang="it-IT" i="1" dirty="0"/>
              <a:t>(</a:t>
            </a:r>
            <a:r>
              <a:rPr lang="es-PE" i="1" dirty="0" err="1"/>
              <a:t>Ptilopsis</a:t>
            </a:r>
            <a:r>
              <a:rPr lang="es-PE" i="1" dirty="0"/>
              <a:t> </a:t>
            </a:r>
            <a:r>
              <a:rPr lang="es-PE" i="1" dirty="0" err="1"/>
              <a:t>granti</a:t>
            </a:r>
            <a:r>
              <a:rPr lang="es-PE" i="1" dirty="0"/>
              <a:t>)</a:t>
            </a:r>
          </a:p>
        </p:txBody>
      </p:sp>
    </p:spTree>
    <p:extLst>
      <p:ext uri="{BB962C8B-B14F-4D97-AF65-F5344CB8AC3E}">
        <p14:creationId xmlns:p14="http://schemas.microsoft.com/office/powerpoint/2010/main" val="699512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93107" y="1052736"/>
            <a:ext cx="8208912" cy="2246769"/>
          </a:xfrm>
          <a:prstGeom prst="rect">
            <a:avLst/>
          </a:prstGeom>
          <a:noFill/>
        </p:spPr>
        <p:txBody>
          <a:bodyPr wrap="square" rtlCol="0">
            <a:spAutoFit/>
          </a:bodyPr>
          <a:lstStyle/>
          <a:p>
            <a:pPr algn="just"/>
            <a:r>
              <a:rPr lang="es-ES" sz="2800" dirty="0">
                <a:latin typeface="Calibri" pitchFamily="34" charset="0"/>
                <a:cs typeface="Calibri" pitchFamily="34" charset="0"/>
              </a:rPr>
              <a:t>Son zonas de vida de muy escaso potencial agrícola, siendo muy poco favorables para el desarrollo agropecuario aun para la atracción de recurso forestal. La mayor extensión de esta zona de vida tiene importancia como bosque de protección .</a:t>
            </a:r>
            <a:endParaRPr lang="es-PE" sz="2800" dirty="0">
              <a:latin typeface="Calibri" pitchFamily="34" charset="0"/>
              <a:cs typeface="Calibri" pitchFamily="34" charset="0"/>
            </a:endParaRPr>
          </a:p>
        </p:txBody>
      </p:sp>
      <p:sp>
        <p:nvSpPr>
          <p:cNvPr id="6" name="5 CuadroTexto"/>
          <p:cNvSpPr txBox="1"/>
          <p:nvPr/>
        </p:nvSpPr>
        <p:spPr>
          <a:xfrm>
            <a:off x="611560" y="188640"/>
            <a:ext cx="8208912" cy="830997"/>
          </a:xfrm>
          <a:prstGeom prst="rect">
            <a:avLst/>
          </a:prstGeom>
          <a:noFill/>
        </p:spPr>
        <p:txBody>
          <a:bodyPr wrap="square" rtlCol="0">
            <a:spAutoFit/>
          </a:bodyPr>
          <a:lstStyle/>
          <a:p>
            <a:r>
              <a:rPr lang="es-ES" sz="4800" b="1" dirty="0"/>
              <a:t>Uso potencial de las tierras.</a:t>
            </a:r>
            <a:endParaRPr lang="es-PE" sz="4800" b="1" dirty="0"/>
          </a:p>
        </p:txBody>
      </p:sp>
      <p:sp>
        <p:nvSpPr>
          <p:cNvPr id="10" name="9 Marcador de fecha"/>
          <p:cNvSpPr>
            <a:spLocks noGrp="1"/>
          </p:cNvSpPr>
          <p:nvPr>
            <p:ph type="dt" sz="half" idx="10"/>
          </p:nvPr>
        </p:nvSpPr>
        <p:spPr/>
        <p:txBody>
          <a:bodyPr/>
          <a:lstStyle/>
          <a:p>
            <a:fld id="{8BB699F7-A92C-4EBA-95D0-039EA21C04FA}" type="datetime1">
              <a:rPr lang="es-PE" smtClean="0"/>
              <a:pPr/>
              <a:t>1/06/2025</a:t>
            </a:fld>
            <a:endParaRPr lang="es-PE" dirty="0"/>
          </a:p>
        </p:txBody>
      </p:sp>
      <p:sp>
        <p:nvSpPr>
          <p:cNvPr id="11" name="10 Marcador de pie de página"/>
          <p:cNvSpPr>
            <a:spLocks noGrp="1"/>
          </p:cNvSpPr>
          <p:nvPr>
            <p:ph type="ftr" sz="quarter" idx="11"/>
          </p:nvPr>
        </p:nvSpPr>
        <p:spPr/>
        <p:txBody>
          <a:bodyPr/>
          <a:lstStyle/>
          <a:p>
            <a:endParaRPr lang="es-PE" dirty="0"/>
          </a:p>
        </p:txBody>
      </p:sp>
      <p:sp>
        <p:nvSpPr>
          <p:cNvPr id="12" name="11 Marcador de número de diapositiva"/>
          <p:cNvSpPr>
            <a:spLocks noGrp="1"/>
          </p:cNvSpPr>
          <p:nvPr>
            <p:ph type="sldNum" sz="quarter" idx="12"/>
          </p:nvPr>
        </p:nvSpPr>
        <p:spPr/>
        <p:txBody>
          <a:bodyPr/>
          <a:lstStyle/>
          <a:p>
            <a:fld id="{BF9D63FF-63B4-4A03-AF00-08A3F4ABD03D}" type="slidenum">
              <a:rPr lang="es-PE" smtClean="0"/>
              <a:pPr/>
              <a:t>14</a:t>
            </a:fld>
            <a:endParaRPr lang="es-PE" dirty="0"/>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921" y="3448883"/>
            <a:ext cx="3375015" cy="2665399"/>
          </a:xfrm>
          <a:prstGeom prst="rect">
            <a:avLst/>
          </a:prstGeom>
          <a:ln>
            <a:noFill/>
          </a:ln>
          <a:effectLst>
            <a:outerShdw blurRad="292100" dist="139700" dir="2700000" algn="tl" rotWithShape="0">
              <a:srgbClr val="333333">
                <a:alpha val="65000"/>
              </a:srgbClr>
            </a:outerShdw>
          </a:effectLst>
        </p:spPr>
      </p:pic>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3482575"/>
            <a:ext cx="3466928" cy="25974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357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791580" y="389964"/>
            <a:ext cx="7488832" cy="95410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sz="2800" dirty="0"/>
              <a:t>Zona de vida Nº63: Bosque muy </a:t>
            </a:r>
            <a:r>
              <a:rPr lang="es-ES" sz="2800" dirty="0" err="1"/>
              <a:t>humedo</a:t>
            </a:r>
            <a:r>
              <a:rPr lang="es-ES" sz="2800" dirty="0"/>
              <a:t> montano tropical (bmh-MT)</a:t>
            </a:r>
            <a:endParaRPr lang="es-PE" sz="2800" dirty="0"/>
          </a:p>
        </p:txBody>
      </p:sp>
      <p:sp>
        <p:nvSpPr>
          <p:cNvPr id="9" name="8 CuadroTexto"/>
          <p:cNvSpPr txBox="1"/>
          <p:nvPr/>
        </p:nvSpPr>
        <p:spPr>
          <a:xfrm>
            <a:off x="564057" y="1742021"/>
            <a:ext cx="7546032" cy="707886"/>
          </a:xfrm>
          <a:prstGeom prst="rect">
            <a:avLst/>
          </a:prstGeom>
          <a:noFill/>
        </p:spPr>
        <p:txBody>
          <a:bodyPr wrap="square" rtlCol="0">
            <a:spAutoFit/>
          </a:bodyPr>
          <a:lstStyle/>
          <a:p>
            <a:r>
              <a:rPr lang="es-ES" sz="4000" b="1" dirty="0">
                <a:latin typeface="Calibri" pitchFamily="34" charset="0"/>
                <a:cs typeface="Calibri" pitchFamily="34" charset="0"/>
              </a:rPr>
              <a:t>Ubicación y extensión:</a:t>
            </a:r>
            <a:endParaRPr lang="es-PE" sz="4000" b="1" dirty="0">
              <a:latin typeface="Calibri" pitchFamily="34" charset="0"/>
              <a:cs typeface="Calibri" pitchFamily="34" charset="0"/>
            </a:endParaRPr>
          </a:p>
        </p:txBody>
      </p:sp>
      <p:sp>
        <p:nvSpPr>
          <p:cNvPr id="5" name="4 Marcador de fecha"/>
          <p:cNvSpPr>
            <a:spLocks noGrp="1"/>
          </p:cNvSpPr>
          <p:nvPr>
            <p:ph type="dt" sz="half" idx="10"/>
          </p:nvPr>
        </p:nvSpPr>
        <p:spPr/>
        <p:txBody>
          <a:bodyPr/>
          <a:lstStyle/>
          <a:p>
            <a:fld id="{1C9AAB03-36C3-4665-968D-D70793A19456}" type="datetime1">
              <a:rPr lang="es-PE" smtClean="0"/>
              <a:pPr/>
              <a:t>1/06/2025</a:t>
            </a:fld>
            <a:endParaRPr lang="es-PE" dirty="0"/>
          </a:p>
        </p:txBody>
      </p:sp>
      <p:sp>
        <p:nvSpPr>
          <p:cNvPr id="7" name="6 Marcador de pie de página"/>
          <p:cNvSpPr>
            <a:spLocks noGrp="1"/>
          </p:cNvSpPr>
          <p:nvPr>
            <p:ph type="ftr" sz="quarter" idx="11"/>
          </p:nvPr>
        </p:nvSpPr>
        <p:spPr/>
        <p:txBody>
          <a:bodyPr/>
          <a:lstStyle/>
          <a:p>
            <a:endParaRPr lang="es-PE" dirty="0"/>
          </a:p>
        </p:txBody>
      </p:sp>
      <p:sp>
        <p:nvSpPr>
          <p:cNvPr id="8" name="7 Marcador de número de diapositiva"/>
          <p:cNvSpPr>
            <a:spLocks noGrp="1"/>
          </p:cNvSpPr>
          <p:nvPr>
            <p:ph type="sldNum" sz="quarter" idx="12"/>
          </p:nvPr>
        </p:nvSpPr>
        <p:spPr/>
        <p:txBody>
          <a:bodyPr/>
          <a:lstStyle/>
          <a:p>
            <a:fld id="{BF9D63FF-63B4-4A03-AF00-08A3F4ABD03D}" type="slidenum">
              <a:rPr lang="es-PE" smtClean="0"/>
              <a:pPr/>
              <a:t>15</a:t>
            </a:fld>
            <a:endParaRPr lang="es-PE" dirty="0"/>
          </a:p>
        </p:txBody>
      </p:sp>
      <p:sp>
        <p:nvSpPr>
          <p:cNvPr id="2" name="1 CuadroTexto"/>
          <p:cNvSpPr txBox="1"/>
          <p:nvPr/>
        </p:nvSpPr>
        <p:spPr>
          <a:xfrm>
            <a:off x="586154" y="2564904"/>
            <a:ext cx="7956884" cy="3046988"/>
          </a:xfrm>
          <a:prstGeom prst="rect">
            <a:avLst/>
          </a:prstGeom>
          <a:noFill/>
        </p:spPr>
        <p:txBody>
          <a:bodyPr wrap="square" rtlCol="0">
            <a:spAutoFit/>
          </a:bodyPr>
          <a:lstStyle/>
          <a:p>
            <a:pPr algn="just"/>
            <a:r>
              <a:rPr lang="es-ES" sz="3200" dirty="0">
                <a:latin typeface="Calibri" pitchFamily="34" charset="0"/>
                <a:cs typeface="Calibri" pitchFamily="34" charset="0"/>
              </a:rPr>
              <a:t>La zona de vida bosque muy húmedo montano tropical se distribuye en la región latitudinal  tropical con una superficie de 17,692km2.  se distribuye en la región cordillerana, desde los 2,800 hasta cerca de los 3,800 metros de altura sobre el nivel del mar.</a:t>
            </a:r>
            <a:endParaRPr lang="es-PE" sz="3200" dirty="0">
              <a:latin typeface="Calibri" pitchFamily="34" charset="0"/>
              <a:cs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09007" y="562756"/>
            <a:ext cx="7488832" cy="923330"/>
          </a:xfrm>
          <a:prstGeom prst="rect">
            <a:avLst/>
          </a:prstGeom>
          <a:noFill/>
        </p:spPr>
        <p:txBody>
          <a:bodyPr wrap="square" rtlCol="0">
            <a:spAutoFit/>
          </a:bodyPr>
          <a:lstStyle/>
          <a:p>
            <a:pPr algn="just"/>
            <a:r>
              <a:rPr lang="es-ES" sz="5400" b="1" dirty="0">
                <a:cs typeface="Calibri" pitchFamily="34" charset="0"/>
              </a:rPr>
              <a:t>Clima:</a:t>
            </a:r>
          </a:p>
        </p:txBody>
      </p:sp>
      <p:sp>
        <p:nvSpPr>
          <p:cNvPr id="6" name="5 Marcador de fecha"/>
          <p:cNvSpPr>
            <a:spLocks noGrp="1"/>
          </p:cNvSpPr>
          <p:nvPr>
            <p:ph type="dt" sz="half" idx="10"/>
          </p:nvPr>
        </p:nvSpPr>
        <p:spPr/>
        <p:txBody>
          <a:bodyPr/>
          <a:lstStyle/>
          <a:p>
            <a:fld id="{431EED95-2BF7-4FE5-AF71-01440E84EAF8}" type="datetime1">
              <a:rPr lang="es-PE" smtClean="0"/>
              <a:pPr/>
              <a:t>1/06/2025</a:t>
            </a:fld>
            <a:endParaRPr lang="es-PE" dirty="0"/>
          </a:p>
        </p:txBody>
      </p:sp>
      <p:sp>
        <p:nvSpPr>
          <p:cNvPr id="7" name="6 Marcador de pie de página"/>
          <p:cNvSpPr>
            <a:spLocks noGrp="1"/>
          </p:cNvSpPr>
          <p:nvPr>
            <p:ph type="ftr" sz="quarter" idx="11"/>
          </p:nvPr>
        </p:nvSpPr>
        <p:spPr/>
        <p:txBody>
          <a:bodyPr/>
          <a:lstStyle/>
          <a:p>
            <a:endParaRPr lang="es-PE" dirty="0"/>
          </a:p>
        </p:txBody>
      </p:sp>
      <p:sp>
        <p:nvSpPr>
          <p:cNvPr id="8" name="7 Marcador de número de diapositiva"/>
          <p:cNvSpPr>
            <a:spLocks noGrp="1"/>
          </p:cNvSpPr>
          <p:nvPr>
            <p:ph type="sldNum" sz="quarter" idx="12"/>
          </p:nvPr>
        </p:nvSpPr>
        <p:spPr/>
        <p:txBody>
          <a:bodyPr/>
          <a:lstStyle/>
          <a:p>
            <a:fld id="{BF9D63FF-63B4-4A03-AF00-08A3F4ABD03D}" type="slidenum">
              <a:rPr lang="es-PE" smtClean="0"/>
              <a:pPr/>
              <a:t>16</a:t>
            </a:fld>
            <a:endParaRPr lang="es-PE" dirty="0"/>
          </a:p>
        </p:txBody>
      </p:sp>
      <p:sp>
        <p:nvSpPr>
          <p:cNvPr id="3" name="2 CuadroTexto"/>
          <p:cNvSpPr txBox="1"/>
          <p:nvPr/>
        </p:nvSpPr>
        <p:spPr>
          <a:xfrm>
            <a:off x="809007" y="1556792"/>
            <a:ext cx="7939457" cy="4031873"/>
          </a:xfrm>
          <a:prstGeom prst="rect">
            <a:avLst/>
          </a:prstGeom>
          <a:noFill/>
        </p:spPr>
        <p:txBody>
          <a:bodyPr wrap="square" rtlCol="0">
            <a:spAutoFit/>
          </a:bodyPr>
          <a:lstStyle/>
          <a:p>
            <a:pPr algn="just"/>
            <a:r>
              <a:rPr lang="es-ES" sz="3200" dirty="0">
                <a:latin typeface="Calibri" pitchFamily="34" charset="0"/>
                <a:cs typeface="Calibri" pitchFamily="34" charset="0"/>
              </a:rPr>
              <a:t>Existen 6 estaciones climatológicas y 6 pluviométricas, la biotemperatura media anual máxima es de 10.9 ºC (Comas, Junín) y la media anual mínima, de 6,5 ºC (Milpo, Pasco). El promedio máximo de precipitación total por año es de 1,722milimetros (</a:t>
            </a:r>
            <a:r>
              <a:rPr lang="es-ES" sz="3200" dirty="0" err="1">
                <a:latin typeface="Calibri" pitchFamily="34" charset="0"/>
                <a:cs typeface="Calibri" pitchFamily="34" charset="0"/>
              </a:rPr>
              <a:t>Subay</a:t>
            </a:r>
            <a:r>
              <a:rPr lang="es-ES" sz="3200" dirty="0">
                <a:latin typeface="Calibri" pitchFamily="34" charset="0"/>
                <a:cs typeface="Calibri" pitchFamily="34" charset="0"/>
              </a:rPr>
              <a:t> Huayta, Junín) y el promedio mínimo, de 834,4 milímetros (Comas, Junín).</a:t>
            </a:r>
            <a:endParaRPr lang="es-PE" sz="3200" dirty="0">
              <a:latin typeface="Calibri" pitchFamily="34" charset="0"/>
              <a:cs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404664"/>
            <a:ext cx="7848872" cy="369332"/>
          </a:xfrm>
          <a:prstGeom prst="rect">
            <a:avLst/>
          </a:prstGeom>
          <a:noFill/>
        </p:spPr>
        <p:txBody>
          <a:bodyPr wrap="square" rtlCol="0">
            <a:spAutoFit/>
          </a:bodyPr>
          <a:lstStyle/>
          <a:p>
            <a:endParaRPr lang="es-PE"/>
          </a:p>
        </p:txBody>
      </p:sp>
      <p:sp>
        <p:nvSpPr>
          <p:cNvPr id="3" name="2 CuadroTexto"/>
          <p:cNvSpPr txBox="1"/>
          <p:nvPr/>
        </p:nvSpPr>
        <p:spPr>
          <a:xfrm>
            <a:off x="683568" y="404664"/>
            <a:ext cx="7848872" cy="830997"/>
          </a:xfrm>
          <a:prstGeom prst="rect">
            <a:avLst/>
          </a:prstGeom>
          <a:noFill/>
        </p:spPr>
        <p:txBody>
          <a:bodyPr wrap="square" rtlCol="0">
            <a:spAutoFit/>
          </a:bodyPr>
          <a:lstStyle/>
          <a:p>
            <a:r>
              <a:rPr lang="es-PE" sz="4800" b="1" dirty="0">
                <a:latin typeface="Calibri" pitchFamily="34" charset="0"/>
                <a:cs typeface="Calibri" pitchFamily="34" charset="0"/>
              </a:rPr>
              <a:t>Potencial agropecuario:</a:t>
            </a:r>
          </a:p>
        </p:txBody>
      </p:sp>
      <p:sp>
        <p:nvSpPr>
          <p:cNvPr id="4" name="3 CuadroTexto"/>
          <p:cNvSpPr txBox="1"/>
          <p:nvPr/>
        </p:nvSpPr>
        <p:spPr>
          <a:xfrm>
            <a:off x="694669" y="1340768"/>
            <a:ext cx="7621747" cy="3785652"/>
          </a:xfrm>
          <a:prstGeom prst="rect">
            <a:avLst/>
          </a:prstGeom>
          <a:noFill/>
        </p:spPr>
        <p:txBody>
          <a:bodyPr wrap="square" rtlCol="0">
            <a:spAutoFit/>
          </a:bodyPr>
          <a:lstStyle/>
          <a:p>
            <a:pPr algn="just"/>
            <a:r>
              <a:rPr lang="es-PE" sz="2400" dirty="0">
                <a:latin typeface="Calibri" pitchFamily="34" charset="0"/>
                <a:cs typeface="Calibri" pitchFamily="34" charset="0"/>
              </a:rPr>
              <a:t>Presenta condiciones adecuadas para la actividad agropecuaria. Se cultiva: papa (</a:t>
            </a:r>
            <a:r>
              <a:rPr lang="es-PE" sz="2400" dirty="0" err="1">
                <a:latin typeface="Calibri" pitchFamily="34" charset="0"/>
                <a:cs typeface="Calibri" pitchFamily="34" charset="0"/>
              </a:rPr>
              <a:t>Solanum</a:t>
            </a:r>
            <a:r>
              <a:rPr lang="es-PE" sz="2400" dirty="0">
                <a:latin typeface="Calibri" pitchFamily="34" charset="0"/>
                <a:cs typeface="Calibri" pitchFamily="34" charset="0"/>
              </a:rPr>
              <a:t> </a:t>
            </a:r>
            <a:r>
              <a:rPr lang="es-PE" sz="2400" dirty="0" err="1">
                <a:latin typeface="Calibri" pitchFamily="34" charset="0"/>
                <a:cs typeface="Calibri" pitchFamily="34" charset="0"/>
              </a:rPr>
              <a:t>tuberosum</a:t>
            </a:r>
            <a:r>
              <a:rPr lang="es-PE" sz="2400" dirty="0">
                <a:latin typeface="Calibri" pitchFamily="34" charset="0"/>
                <a:cs typeface="Calibri" pitchFamily="34" charset="0"/>
              </a:rPr>
              <a:t>) haba (Vicia faba), trigo (</a:t>
            </a:r>
            <a:r>
              <a:rPr lang="es-PE" sz="2400" dirty="0" err="1">
                <a:latin typeface="Calibri" pitchFamily="34" charset="0"/>
                <a:cs typeface="Calibri" pitchFamily="34" charset="0"/>
              </a:rPr>
              <a:t>Tricticum</a:t>
            </a:r>
            <a:r>
              <a:rPr lang="es-PE" sz="2400" dirty="0">
                <a:latin typeface="Calibri" pitchFamily="34" charset="0"/>
                <a:cs typeface="Calibri" pitchFamily="34" charset="0"/>
              </a:rPr>
              <a:t> </a:t>
            </a:r>
            <a:r>
              <a:rPr lang="es-PE" sz="2400" dirty="0" err="1">
                <a:latin typeface="Calibri" pitchFamily="34" charset="0"/>
                <a:cs typeface="Calibri" pitchFamily="34" charset="0"/>
              </a:rPr>
              <a:t>sativum</a:t>
            </a:r>
            <a:r>
              <a:rPr lang="es-PE" sz="2400" dirty="0">
                <a:latin typeface="Calibri" pitchFamily="34" charset="0"/>
                <a:cs typeface="Calibri" pitchFamily="34" charset="0"/>
              </a:rPr>
              <a:t>), cebada (</a:t>
            </a:r>
            <a:r>
              <a:rPr lang="es-PE" sz="2400" dirty="0" err="1">
                <a:latin typeface="Calibri" pitchFamily="34" charset="0"/>
                <a:cs typeface="Calibri" pitchFamily="34" charset="0"/>
              </a:rPr>
              <a:t>Hordeum</a:t>
            </a:r>
            <a:r>
              <a:rPr lang="es-PE" sz="2400" dirty="0">
                <a:latin typeface="Calibri" pitchFamily="34" charset="0"/>
                <a:cs typeface="Calibri" pitchFamily="34" charset="0"/>
              </a:rPr>
              <a:t> </a:t>
            </a:r>
            <a:r>
              <a:rPr lang="es-PE" sz="2400" dirty="0" err="1">
                <a:latin typeface="Calibri" pitchFamily="34" charset="0"/>
                <a:cs typeface="Calibri" pitchFamily="34" charset="0"/>
              </a:rPr>
              <a:t>sativum</a:t>
            </a:r>
            <a:r>
              <a:rPr lang="es-PE" sz="2400" dirty="0">
                <a:latin typeface="Calibri" pitchFamily="34" charset="0"/>
                <a:cs typeface="Calibri" pitchFamily="34" charset="0"/>
              </a:rPr>
              <a:t>) y choclo (</a:t>
            </a:r>
            <a:r>
              <a:rPr lang="es-PE" sz="2400" dirty="0" err="1">
                <a:latin typeface="Calibri" pitchFamily="34" charset="0"/>
                <a:cs typeface="Calibri" pitchFamily="34" charset="0"/>
              </a:rPr>
              <a:t>Lupinus</a:t>
            </a:r>
            <a:r>
              <a:rPr lang="es-PE" sz="2400" dirty="0">
                <a:latin typeface="Calibri" pitchFamily="34" charset="0"/>
                <a:cs typeface="Calibri" pitchFamily="34" charset="0"/>
              </a:rPr>
              <a:t>); en los subpáramos, entre los 3,200 y 3,600 msnm, existen praderas de pastos naturales constituidos por las siguientes asociaciones: </a:t>
            </a:r>
            <a:r>
              <a:rPr lang="es-PE" sz="2400" dirty="0" err="1">
                <a:latin typeface="Calibri" pitchFamily="34" charset="0"/>
                <a:cs typeface="Calibri" pitchFamily="34" charset="0"/>
              </a:rPr>
              <a:t>Calamagrosetum-Papaletum</a:t>
            </a:r>
            <a:r>
              <a:rPr lang="es-PE" sz="2400" dirty="0">
                <a:latin typeface="Calibri" pitchFamily="34" charset="0"/>
                <a:cs typeface="Calibri" pitchFamily="34" charset="0"/>
              </a:rPr>
              <a:t>, cuyas principales especies son : </a:t>
            </a:r>
            <a:r>
              <a:rPr lang="es-PE" sz="2400" dirty="0" err="1">
                <a:latin typeface="Calibri" pitchFamily="34" charset="0"/>
                <a:cs typeface="Calibri" pitchFamily="34" charset="0"/>
              </a:rPr>
              <a:t>Calamagrostis</a:t>
            </a:r>
            <a:r>
              <a:rPr lang="es-PE" sz="2400" dirty="0">
                <a:latin typeface="Calibri" pitchFamily="34" charset="0"/>
                <a:cs typeface="Calibri" pitchFamily="34" charset="0"/>
              </a:rPr>
              <a:t> antoniana y </a:t>
            </a:r>
            <a:r>
              <a:rPr lang="es-PE" sz="2400" dirty="0" err="1">
                <a:latin typeface="Calibri" pitchFamily="34" charset="0"/>
                <a:cs typeface="Calibri" pitchFamily="34" charset="0"/>
              </a:rPr>
              <a:t>Paspalum</a:t>
            </a:r>
            <a:r>
              <a:rPr lang="es-PE" sz="2400" dirty="0">
                <a:latin typeface="Calibri" pitchFamily="34" charset="0"/>
                <a:cs typeface="Calibri" pitchFamily="34" charset="0"/>
              </a:rPr>
              <a:t> </a:t>
            </a:r>
            <a:r>
              <a:rPr lang="es-PE" sz="2400" dirty="0" err="1">
                <a:latin typeface="Calibri" pitchFamily="34" charset="0"/>
                <a:cs typeface="Calibri" pitchFamily="34" charset="0"/>
              </a:rPr>
              <a:t>tuberosum</a:t>
            </a:r>
            <a:r>
              <a:rPr lang="es-PE" sz="2400" dirty="0">
                <a:latin typeface="Calibri" pitchFamily="34" charset="0"/>
                <a:cs typeface="Calibri" pitchFamily="34" charset="0"/>
              </a:rPr>
              <a:t>, y </a:t>
            </a:r>
            <a:r>
              <a:rPr lang="es-PE" sz="2400" dirty="0" err="1">
                <a:latin typeface="Calibri" pitchFamily="34" charset="0"/>
                <a:cs typeface="Calibri" pitchFamily="34" charset="0"/>
              </a:rPr>
              <a:t>Calamagrosetum</a:t>
            </a:r>
            <a:r>
              <a:rPr lang="es-PE" sz="2400" dirty="0">
                <a:latin typeface="Calibri" pitchFamily="34" charset="0"/>
                <a:cs typeface="Calibri" pitchFamily="34" charset="0"/>
              </a:rPr>
              <a:t>, donde predominan las especies: </a:t>
            </a:r>
            <a:r>
              <a:rPr lang="es-PE" sz="2400" dirty="0" err="1">
                <a:latin typeface="Calibri" pitchFamily="34" charset="0"/>
                <a:cs typeface="Calibri" pitchFamily="34" charset="0"/>
              </a:rPr>
              <a:t>Calamagrostis</a:t>
            </a:r>
            <a:r>
              <a:rPr lang="es-PE" sz="2400" dirty="0">
                <a:latin typeface="Calibri" pitchFamily="34" charset="0"/>
                <a:cs typeface="Calibri" pitchFamily="34" charset="0"/>
              </a:rPr>
              <a:t> antoniana y </a:t>
            </a:r>
            <a:r>
              <a:rPr lang="es-PE" sz="2400" dirty="0" err="1">
                <a:latin typeface="Calibri" pitchFamily="34" charset="0"/>
                <a:cs typeface="Calibri" pitchFamily="34" charset="0"/>
              </a:rPr>
              <a:t>Agrosti</a:t>
            </a:r>
            <a:r>
              <a:rPr lang="es-PE" sz="2400" dirty="0">
                <a:latin typeface="Calibri" pitchFamily="34" charset="0"/>
                <a:cs typeface="Calibri" pitchFamily="34" charset="0"/>
              </a:rPr>
              <a:t> </a:t>
            </a:r>
            <a:r>
              <a:rPr lang="es-PE" sz="2400" dirty="0" err="1">
                <a:latin typeface="Calibri" pitchFamily="34" charset="0"/>
                <a:cs typeface="Calibri" pitchFamily="34" charset="0"/>
              </a:rPr>
              <a:t>tolucensis</a:t>
            </a:r>
            <a:r>
              <a:rPr lang="es-PE" sz="2400" dirty="0">
                <a:latin typeface="Calibri" pitchFamily="34" charset="0"/>
                <a:cs typeface="Calibri" pitchFamily="34" charset="0"/>
              </a:rPr>
              <a:t>.</a:t>
            </a:r>
          </a:p>
        </p:txBody>
      </p:sp>
      <p:sp>
        <p:nvSpPr>
          <p:cNvPr id="8" name="7 Marcador de fecha"/>
          <p:cNvSpPr>
            <a:spLocks noGrp="1"/>
          </p:cNvSpPr>
          <p:nvPr>
            <p:ph type="dt" sz="half" idx="10"/>
          </p:nvPr>
        </p:nvSpPr>
        <p:spPr/>
        <p:txBody>
          <a:bodyPr/>
          <a:lstStyle/>
          <a:p>
            <a:fld id="{7DE6208C-2CC9-4DFA-9FC3-AA20F8B560D2}" type="datetime1">
              <a:rPr lang="es-PE" smtClean="0"/>
              <a:pPr/>
              <a:t>1/06/2025</a:t>
            </a:fld>
            <a:endParaRPr lang="es-PE" dirty="0"/>
          </a:p>
        </p:txBody>
      </p:sp>
      <p:sp>
        <p:nvSpPr>
          <p:cNvPr id="9" name="8 Marcador de pie de página"/>
          <p:cNvSpPr>
            <a:spLocks noGrp="1"/>
          </p:cNvSpPr>
          <p:nvPr>
            <p:ph type="ftr" sz="quarter" idx="11"/>
          </p:nvPr>
        </p:nvSpPr>
        <p:spPr/>
        <p:txBody>
          <a:bodyPr/>
          <a:lstStyle/>
          <a:p>
            <a:endParaRPr lang="es-PE" dirty="0"/>
          </a:p>
        </p:txBody>
      </p:sp>
      <p:sp>
        <p:nvSpPr>
          <p:cNvPr id="10" name="9 Marcador de número de diapositiva"/>
          <p:cNvSpPr>
            <a:spLocks noGrp="1"/>
          </p:cNvSpPr>
          <p:nvPr>
            <p:ph type="sldNum" sz="quarter" idx="12"/>
          </p:nvPr>
        </p:nvSpPr>
        <p:spPr/>
        <p:txBody>
          <a:bodyPr/>
          <a:lstStyle/>
          <a:p>
            <a:fld id="{BF9D63FF-63B4-4A03-AF00-08A3F4ABD03D}" type="slidenum">
              <a:rPr lang="es-PE" smtClean="0"/>
              <a:pPr/>
              <a:t>17</a:t>
            </a:fld>
            <a:endParaRPr lang="es-P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188640"/>
            <a:ext cx="7992888" cy="830997"/>
          </a:xfrm>
          <a:prstGeom prst="rect">
            <a:avLst/>
          </a:prstGeom>
          <a:noFill/>
        </p:spPr>
        <p:txBody>
          <a:bodyPr wrap="square" rtlCol="0">
            <a:spAutoFit/>
          </a:bodyPr>
          <a:lstStyle/>
          <a:p>
            <a:r>
              <a:rPr lang="es-PE" sz="4800" b="1" dirty="0">
                <a:latin typeface="Calibri" pitchFamily="34" charset="0"/>
                <a:cs typeface="Calibri" pitchFamily="34" charset="0"/>
              </a:rPr>
              <a:t>Relieve</a:t>
            </a:r>
            <a:r>
              <a:rPr lang="es-PE" sz="4800" dirty="0">
                <a:latin typeface="Calibri" pitchFamily="34" charset="0"/>
                <a:cs typeface="Calibri" pitchFamily="34" charset="0"/>
              </a:rPr>
              <a:t> </a:t>
            </a:r>
            <a:r>
              <a:rPr lang="es-PE" sz="4800" b="1" dirty="0">
                <a:latin typeface="Calibri" pitchFamily="34" charset="0"/>
                <a:cs typeface="Calibri" pitchFamily="34" charset="0"/>
              </a:rPr>
              <a:t>y</a:t>
            </a:r>
            <a:r>
              <a:rPr lang="es-PE" sz="4800" dirty="0">
                <a:latin typeface="Calibri" pitchFamily="34" charset="0"/>
                <a:cs typeface="Calibri" pitchFamily="34" charset="0"/>
              </a:rPr>
              <a:t> </a:t>
            </a:r>
            <a:r>
              <a:rPr lang="es-PE" sz="4800" b="1" dirty="0">
                <a:latin typeface="Calibri" pitchFamily="34" charset="0"/>
                <a:cs typeface="Calibri" pitchFamily="34" charset="0"/>
              </a:rPr>
              <a:t>Suelos</a:t>
            </a:r>
            <a:r>
              <a:rPr lang="es-PE" sz="4800" dirty="0">
                <a:latin typeface="Calibri" pitchFamily="34" charset="0"/>
                <a:cs typeface="Calibri" pitchFamily="34" charset="0"/>
              </a:rPr>
              <a:t>:</a:t>
            </a:r>
          </a:p>
        </p:txBody>
      </p:sp>
      <p:sp>
        <p:nvSpPr>
          <p:cNvPr id="3" name="2 CuadroTexto"/>
          <p:cNvSpPr txBox="1"/>
          <p:nvPr/>
        </p:nvSpPr>
        <p:spPr>
          <a:xfrm>
            <a:off x="251520" y="1015210"/>
            <a:ext cx="4463149" cy="3785652"/>
          </a:xfrm>
          <a:prstGeom prst="rect">
            <a:avLst/>
          </a:prstGeom>
          <a:noFill/>
        </p:spPr>
        <p:txBody>
          <a:bodyPr wrap="square" rtlCol="0">
            <a:spAutoFit/>
          </a:bodyPr>
          <a:lstStyle/>
          <a:p>
            <a:pPr algn="just"/>
            <a:r>
              <a:rPr lang="es-ES" sz="2400" dirty="0">
                <a:latin typeface="Calibri" pitchFamily="34" charset="0"/>
                <a:cs typeface="Calibri" pitchFamily="34" charset="0"/>
              </a:rPr>
              <a:t>El relieve topográfico es accidentado con laderas fuertes sobre 60%. El escenario edáfico presenta, por lo general, suelos un tanto ácidos, relativamente profundos, de textura mediana y pesada, con tonos rojizos o pardos y que se asimilan al grupo edafogénico de los Phaeozems y algunas formas de luvisoles. </a:t>
            </a:r>
            <a:endParaRPr lang="es-PE" sz="2400" dirty="0">
              <a:latin typeface="Calibri" pitchFamily="34" charset="0"/>
              <a:cs typeface="Calibri" pitchFamily="34" charset="0"/>
            </a:endParaRPr>
          </a:p>
        </p:txBody>
      </p:sp>
      <p:sp>
        <p:nvSpPr>
          <p:cNvPr id="8" name="7 Marcador de fecha"/>
          <p:cNvSpPr>
            <a:spLocks noGrp="1"/>
          </p:cNvSpPr>
          <p:nvPr>
            <p:ph type="dt" sz="half" idx="10"/>
          </p:nvPr>
        </p:nvSpPr>
        <p:spPr/>
        <p:txBody>
          <a:bodyPr/>
          <a:lstStyle/>
          <a:p>
            <a:fld id="{A29E5B23-5520-4302-B4BD-6A4DD4CBCEDD}" type="datetime1">
              <a:rPr lang="es-PE" smtClean="0"/>
              <a:pPr/>
              <a:t>1/06/2025</a:t>
            </a:fld>
            <a:endParaRPr lang="es-PE" dirty="0"/>
          </a:p>
        </p:txBody>
      </p:sp>
      <p:sp>
        <p:nvSpPr>
          <p:cNvPr id="9" name="8 Marcador de pie de página"/>
          <p:cNvSpPr>
            <a:spLocks noGrp="1"/>
          </p:cNvSpPr>
          <p:nvPr>
            <p:ph type="ftr" sz="quarter" idx="11"/>
          </p:nvPr>
        </p:nvSpPr>
        <p:spPr/>
        <p:txBody>
          <a:bodyPr/>
          <a:lstStyle/>
          <a:p>
            <a:endParaRPr lang="es-PE" dirty="0"/>
          </a:p>
        </p:txBody>
      </p:sp>
      <p:sp>
        <p:nvSpPr>
          <p:cNvPr id="10" name="9 Marcador de número de diapositiva"/>
          <p:cNvSpPr>
            <a:spLocks noGrp="1"/>
          </p:cNvSpPr>
          <p:nvPr>
            <p:ph type="sldNum" sz="quarter" idx="12"/>
          </p:nvPr>
        </p:nvSpPr>
        <p:spPr/>
        <p:txBody>
          <a:bodyPr/>
          <a:lstStyle/>
          <a:p>
            <a:fld id="{BF9D63FF-63B4-4A03-AF00-08A3F4ABD03D}" type="slidenum">
              <a:rPr lang="es-PE" smtClean="0"/>
              <a:pPr/>
              <a:t>18</a:t>
            </a:fld>
            <a:endParaRPr lang="es-PE"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1574200"/>
            <a:ext cx="3810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251520" y="6309320"/>
            <a:ext cx="1947059" cy="417136"/>
          </a:xfrm>
        </p:spPr>
        <p:txBody>
          <a:bodyPr/>
          <a:lstStyle/>
          <a:p>
            <a:fld id="{A80878DD-CEF5-4A8A-9EA4-1CB58438FE63}" type="datetime1">
              <a:rPr lang="es-PE" smtClean="0"/>
              <a:pPr/>
              <a:t>1/06/2025</a:t>
            </a:fld>
            <a:endParaRPr lang="es-PE" dirty="0"/>
          </a:p>
        </p:txBody>
      </p:sp>
      <p:sp>
        <p:nvSpPr>
          <p:cNvPr id="4" name="3 Marcador de pie de página"/>
          <p:cNvSpPr>
            <a:spLocks noGrp="1"/>
          </p:cNvSpPr>
          <p:nvPr>
            <p:ph type="ftr" sz="quarter" idx="11"/>
          </p:nvPr>
        </p:nvSpPr>
        <p:spPr>
          <a:xfrm>
            <a:off x="2555776" y="6309320"/>
            <a:ext cx="3200400" cy="365760"/>
          </a:xfrm>
        </p:spPr>
        <p:txBody>
          <a:bodyPr/>
          <a:lstStyle/>
          <a:p>
            <a:endParaRPr lang="es-PE" dirty="0"/>
          </a:p>
        </p:txBody>
      </p:sp>
      <p:sp>
        <p:nvSpPr>
          <p:cNvPr id="3" name="2 Marcador de número de diapositiva"/>
          <p:cNvSpPr>
            <a:spLocks noGrp="1"/>
          </p:cNvSpPr>
          <p:nvPr>
            <p:ph type="sldNum" sz="quarter" idx="12"/>
          </p:nvPr>
        </p:nvSpPr>
        <p:spPr/>
        <p:txBody>
          <a:bodyPr/>
          <a:lstStyle/>
          <a:p>
            <a:fld id="{BF9D63FF-63B4-4A03-AF00-08A3F4ABD03D}" type="slidenum">
              <a:rPr lang="es-PE" smtClean="0"/>
              <a:pPr/>
              <a:t>19</a:t>
            </a:fld>
            <a:endParaRPr lang="es-PE" dirty="0"/>
          </a:p>
        </p:txBody>
      </p:sp>
      <p:sp>
        <p:nvSpPr>
          <p:cNvPr id="5" name="4 CuadroTexto"/>
          <p:cNvSpPr txBox="1"/>
          <p:nvPr/>
        </p:nvSpPr>
        <p:spPr>
          <a:xfrm>
            <a:off x="395536" y="346733"/>
            <a:ext cx="7848872" cy="646331"/>
          </a:xfrm>
          <a:prstGeom prst="rect">
            <a:avLst/>
          </a:prstGeom>
          <a:noFill/>
        </p:spPr>
        <p:txBody>
          <a:bodyPr wrap="square" rtlCol="0">
            <a:spAutoFit/>
          </a:bodyPr>
          <a:lstStyle/>
          <a:p>
            <a:r>
              <a:rPr lang="es-ES" sz="3600" b="1" dirty="0"/>
              <a:t>Flora y Fauna</a:t>
            </a:r>
            <a:endParaRPr lang="es-PE" sz="3600" b="1" dirty="0"/>
          </a:p>
        </p:txBody>
      </p:sp>
      <p:sp>
        <p:nvSpPr>
          <p:cNvPr id="7" name="6 CuadroTexto"/>
          <p:cNvSpPr txBox="1"/>
          <p:nvPr/>
        </p:nvSpPr>
        <p:spPr>
          <a:xfrm>
            <a:off x="395536" y="993064"/>
            <a:ext cx="8064896" cy="4216539"/>
          </a:xfrm>
          <a:prstGeom prst="rect">
            <a:avLst/>
          </a:prstGeom>
          <a:noFill/>
        </p:spPr>
        <p:txBody>
          <a:bodyPr wrap="square" rtlCol="0">
            <a:spAutoFit/>
          </a:bodyPr>
          <a:lstStyle/>
          <a:p>
            <a:pPr algn="just"/>
            <a:r>
              <a:rPr lang="es-ES" sz="2400" dirty="0">
                <a:latin typeface="Calibri" pitchFamily="34" charset="0"/>
                <a:cs typeface="Calibri" pitchFamily="34" charset="0"/>
              </a:rPr>
              <a:t>La flora esta constituida por especies arbóreas de reducido tamaño (de 3m a 5m)  como el Mamey silvestre (</a:t>
            </a:r>
            <a:r>
              <a:rPr lang="es-ES" sz="2400" dirty="0" err="1">
                <a:latin typeface="Calibri" pitchFamily="34" charset="0"/>
                <a:cs typeface="Calibri" pitchFamily="34" charset="0"/>
              </a:rPr>
              <a:t>Clusia</a:t>
            </a:r>
            <a:r>
              <a:rPr lang="es-ES" sz="2400" dirty="0">
                <a:latin typeface="Calibri" pitchFamily="34" charset="0"/>
                <a:cs typeface="Calibri" pitchFamily="34" charset="0"/>
              </a:rPr>
              <a:t>), el cedrillo (</a:t>
            </a:r>
            <a:r>
              <a:rPr lang="es-ES" sz="2400" dirty="0" err="1">
                <a:latin typeface="Calibri" pitchFamily="34" charset="0"/>
                <a:cs typeface="Calibri" pitchFamily="34" charset="0"/>
              </a:rPr>
              <a:t>Brunellia</a:t>
            </a:r>
            <a:r>
              <a:rPr lang="es-ES" sz="2400" dirty="0">
                <a:latin typeface="Calibri" pitchFamily="34" charset="0"/>
                <a:cs typeface="Calibri" pitchFamily="34" charset="0"/>
              </a:rPr>
              <a:t>), el </a:t>
            </a:r>
            <a:r>
              <a:rPr lang="es-ES" sz="2400" dirty="0" err="1">
                <a:latin typeface="Calibri" pitchFamily="34" charset="0"/>
                <a:cs typeface="Calibri" pitchFamily="34" charset="0"/>
              </a:rPr>
              <a:t>intimpa</a:t>
            </a:r>
            <a:r>
              <a:rPr lang="es-ES" sz="2400" dirty="0">
                <a:latin typeface="Calibri" pitchFamily="34" charset="0"/>
                <a:cs typeface="Calibri" pitchFamily="34" charset="0"/>
              </a:rPr>
              <a:t> (</a:t>
            </a:r>
            <a:r>
              <a:rPr lang="es-ES" sz="2400" dirty="0" err="1">
                <a:latin typeface="Calibri" pitchFamily="34" charset="0"/>
                <a:cs typeface="Calibri" pitchFamily="34" charset="0"/>
              </a:rPr>
              <a:t>Podocarpus</a:t>
            </a:r>
            <a:r>
              <a:rPr lang="es-ES" sz="2400" dirty="0">
                <a:latin typeface="Calibri" pitchFamily="34" charset="0"/>
                <a:cs typeface="Calibri" pitchFamily="34" charset="0"/>
              </a:rPr>
              <a:t> </a:t>
            </a:r>
            <a:r>
              <a:rPr lang="es-ES" sz="2400" dirty="0" err="1">
                <a:latin typeface="Calibri" pitchFamily="34" charset="0"/>
                <a:cs typeface="Calibri" pitchFamily="34" charset="0"/>
              </a:rPr>
              <a:t>glomeratus</a:t>
            </a:r>
            <a:r>
              <a:rPr lang="es-ES" sz="2400" dirty="0">
                <a:latin typeface="Calibri" pitchFamily="34" charset="0"/>
                <a:cs typeface="Calibri" pitchFamily="34" charset="0"/>
              </a:rPr>
              <a:t>), manzana de agua (Eugenia), algunos helechos </a:t>
            </a:r>
            <a:r>
              <a:rPr lang="es-ES" sz="2400" dirty="0" err="1">
                <a:latin typeface="Calibri" pitchFamily="34" charset="0"/>
                <a:cs typeface="Calibri" pitchFamily="34" charset="0"/>
              </a:rPr>
              <a:t>arboreos</a:t>
            </a:r>
            <a:r>
              <a:rPr lang="es-ES" sz="2400" dirty="0">
                <a:latin typeface="Calibri" pitchFamily="34" charset="0"/>
                <a:cs typeface="Calibri" pitchFamily="34" charset="0"/>
              </a:rPr>
              <a:t>. Al descender a los limites inferiores, se ve un aumento en el tamaño y densidad de las especies </a:t>
            </a:r>
            <a:r>
              <a:rPr lang="es-ES" sz="2400" dirty="0" err="1">
                <a:latin typeface="Calibri" pitchFamily="34" charset="0"/>
                <a:cs typeface="Calibri" pitchFamily="34" charset="0"/>
              </a:rPr>
              <a:t>arboreas</a:t>
            </a:r>
            <a:r>
              <a:rPr lang="es-ES" sz="2400" dirty="0">
                <a:latin typeface="Calibri" pitchFamily="34" charset="0"/>
                <a:cs typeface="Calibri" pitchFamily="34" charset="0"/>
              </a:rPr>
              <a:t>, </a:t>
            </a:r>
            <a:r>
              <a:rPr lang="es-ES" sz="2400" dirty="0" err="1">
                <a:latin typeface="Calibri" pitchFamily="34" charset="0"/>
                <a:cs typeface="Calibri" pitchFamily="34" charset="0"/>
              </a:rPr>
              <a:t>transformandose</a:t>
            </a:r>
            <a:r>
              <a:rPr lang="es-ES" sz="2400" dirty="0">
                <a:latin typeface="Calibri" pitchFamily="34" charset="0"/>
                <a:cs typeface="Calibri" pitchFamily="34" charset="0"/>
              </a:rPr>
              <a:t> el monte en un verdadero bosque, donde ya se observa arboles de gran altura, como por ejemplo el romerillo (</a:t>
            </a:r>
            <a:r>
              <a:rPr lang="es-ES" sz="2400" dirty="0" err="1">
                <a:latin typeface="Calibri" pitchFamily="34" charset="0"/>
                <a:cs typeface="Calibri" pitchFamily="34" charset="0"/>
              </a:rPr>
              <a:t>podocarpus</a:t>
            </a:r>
            <a:r>
              <a:rPr lang="es-ES" sz="2400" dirty="0">
                <a:latin typeface="Calibri" pitchFamily="34" charset="0"/>
                <a:cs typeface="Calibri" pitchFamily="34" charset="0"/>
              </a:rPr>
              <a:t>). Y en la fauna podemos observar especies como la serpiente terciopelo </a:t>
            </a:r>
            <a:r>
              <a:rPr lang="es-ES" sz="2800" dirty="0">
                <a:latin typeface="Calibri" pitchFamily="34" charset="0"/>
                <a:cs typeface="Calibri" pitchFamily="34" charset="0"/>
              </a:rPr>
              <a:t>(</a:t>
            </a:r>
            <a:r>
              <a:rPr lang="es-PE" sz="2400" dirty="0" err="1">
                <a:latin typeface="Calibri" pitchFamily="34" charset="0"/>
                <a:cs typeface="Calibri" pitchFamily="34" charset="0"/>
              </a:rPr>
              <a:t>Bothrops</a:t>
            </a:r>
            <a:r>
              <a:rPr lang="es-PE" sz="2400" dirty="0">
                <a:latin typeface="Calibri" pitchFamily="34" charset="0"/>
                <a:cs typeface="Calibri" pitchFamily="34" charset="0"/>
              </a:rPr>
              <a:t> </a:t>
            </a:r>
            <a:r>
              <a:rPr lang="es-PE" sz="2400" dirty="0" err="1">
                <a:latin typeface="Calibri" pitchFamily="34" charset="0"/>
                <a:cs typeface="Calibri" pitchFamily="34" charset="0"/>
              </a:rPr>
              <a:t>Asper</a:t>
            </a:r>
            <a:r>
              <a:rPr lang="es-PE" sz="2400" dirty="0">
                <a:latin typeface="Calibri" pitchFamily="34" charset="0"/>
                <a:cs typeface="Calibri" pitchFamily="34" charset="0"/>
              </a:rPr>
              <a:t>), el danta (</a:t>
            </a:r>
            <a:r>
              <a:rPr lang="es-PE" sz="2400" dirty="0" err="1">
                <a:latin typeface="Calibri" pitchFamily="34" charset="0"/>
                <a:cs typeface="Calibri" pitchFamily="34" charset="0"/>
              </a:rPr>
              <a:t>Tapirus</a:t>
            </a:r>
            <a:r>
              <a:rPr lang="es-PE" sz="2400" dirty="0">
                <a:latin typeface="Calibri" pitchFamily="34" charset="0"/>
                <a:cs typeface="Calibri" pitchFamily="34" charset="0"/>
              </a:rPr>
              <a:t> </a:t>
            </a:r>
            <a:r>
              <a:rPr lang="es-PE" sz="2400" dirty="0" err="1">
                <a:latin typeface="Calibri" pitchFamily="34" charset="0"/>
                <a:cs typeface="Calibri" pitchFamily="34" charset="0"/>
              </a:rPr>
              <a:t>terrestris</a:t>
            </a:r>
            <a:r>
              <a:rPr lang="es-PE" sz="2400" dirty="0">
                <a:latin typeface="Calibri" pitchFamily="34" charset="0"/>
                <a:cs typeface="Calibri" pitchFamily="34" charset="0"/>
              </a:rPr>
              <a:t>), el </a:t>
            </a:r>
            <a:r>
              <a:rPr lang="es-PE" sz="2400" dirty="0" err="1">
                <a:latin typeface="Calibri" pitchFamily="34" charset="0"/>
                <a:cs typeface="Calibri" pitchFamily="34" charset="0"/>
              </a:rPr>
              <a:t>tucan</a:t>
            </a:r>
            <a:r>
              <a:rPr lang="es-PE" sz="2400" dirty="0">
                <a:latin typeface="Calibri" pitchFamily="34" charset="0"/>
                <a:cs typeface="Calibri" pitchFamily="34" charset="0"/>
              </a:rPr>
              <a:t> pico iris (</a:t>
            </a:r>
            <a:r>
              <a:rPr lang="es-PE" sz="2400" dirty="0" err="1">
                <a:latin typeface="Calibri" pitchFamily="34" charset="0"/>
                <a:cs typeface="Calibri" pitchFamily="34" charset="0"/>
              </a:rPr>
              <a:t>Ramphastos</a:t>
            </a:r>
            <a:r>
              <a:rPr lang="es-PE" sz="2400" dirty="0">
                <a:latin typeface="Calibri" pitchFamily="34" charset="0"/>
                <a:cs typeface="Calibri" pitchFamily="34" charset="0"/>
              </a:rPr>
              <a:t> </a:t>
            </a:r>
            <a:r>
              <a:rPr lang="es-PE" sz="2400" dirty="0" err="1">
                <a:latin typeface="Calibri" pitchFamily="34" charset="0"/>
                <a:cs typeface="Calibri" pitchFamily="34" charset="0"/>
              </a:rPr>
              <a:t>sulfuratus</a:t>
            </a:r>
            <a:r>
              <a:rPr lang="es-PE" sz="2400" dirty="0">
                <a:latin typeface="Calibri" pitchFamily="34" charset="0"/>
                <a:cs typeface="Calibri" pitchFamily="34" charset="0"/>
              </a:rPr>
              <a:t>).</a:t>
            </a:r>
          </a:p>
        </p:txBody>
      </p:sp>
    </p:spTree>
    <p:extLst>
      <p:ext uri="{BB962C8B-B14F-4D97-AF65-F5344CB8AC3E}">
        <p14:creationId xmlns:p14="http://schemas.microsoft.com/office/powerpoint/2010/main" val="2041745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306291" y="2439770"/>
            <a:ext cx="6480720" cy="923330"/>
          </a:xfrm>
          <a:prstGeom prst="rect">
            <a:avLst/>
          </a:prstGeom>
          <a:noFill/>
        </p:spPr>
        <p:txBody>
          <a:bodyPr wrap="square" rtlCol="0">
            <a:spAutoFit/>
          </a:bodyPr>
          <a:lstStyle/>
          <a:p>
            <a:pPr algn="ctr"/>
            <a:r>
              <a:rPr lang="es-PE" dirty="0">
                <a:latin typeface="Calibri" pitchFamily="34" charset="0"/>
                <a:cs typeface="Calibri" pitchFamily="34" charset="0"/>
              </a:rPr>
              <a:t>INTRODUCCIÓN</a:t>
            </a:r>
            <a:r>
              <a:rPr lang="es-PE" sz="5400" dirty="0">
                <a:latin typeface="Calibri" pitchFamily="34" charset="0"/>
                <a:cs typeface="Calibri" pitchFamily="34" charset="0"/>
              </a:rPr>
              <a:t> </a:t>
            </a:r>
          </a:p>
        </p:txBody>
      </p:sp>
      <p:sp>
        <p:nvSpPr>
          <p:cNvPr id="6" name="5 Marcador de fecha"/>
          <p:cNvSpPr>
            <a:spLocks noGrp="1"/>
          </p:cNvSpPr>
          <p:nvPr>
            <p:ph type="dt" sz="half" idx="10"/>
          </p:nvPr>
        </p:nvSpPr>
        <p:spPr/>
        <p:txBody>
          <a:bodyPr/>
          <a:lstStyle/>
          <a:p>
            <a:fld id="{AED6CF62-046E-4B87-8BB1-484287DA77DE}" type="datetime1">
              <a:rPr lang="es-PE" smtClean="0"/>
              <a:pPr/>
              <a:t>1/06/2025</a:t>
            </a:fld>
            <a:endParaRPr lang="es-PE" dirty="0"/>
          </a:p>
        </p:txBody>
      </p:sp>
      <p:sp>
        <p:nvSpPr>
          <p:cNvPr id="7" name="6 Marcador de pie de página"/>
          <p:cNvSpPr>
            <a:spLocks noGrp="1"/>
          </p:cNvSpPr>
          <p:nvPr>
            <p:ph type="ftr" sz="quarter" idx="11"/>
          </p:nvPr>
        </p:nvSpPr>
        <p:spPr/>
        <p:txBody>
          <a:bodyPr/>
          <a:lstStyle/>
          <a:p>
            <a:r>
              <a:rPr lang="es-PE" dirty="0"/>
              <a:t>z</a:t>
            </a:r>
          </a:p>
        </p:txBody>
      </p:sp>
      <p:sp>
        <p:nvSpPr>
          <p:cNvPr id="8" name="7 Marcador de número de diapositiva"/>
          <p:cNvSpPr>
            <a:spLocks noGrp="1"/>
          </p:cNvSpPr>
          <p:nvPr>
            <p:ph type="sldNum" sz="quarter" idx="12"/>
          </p:nvPr>
        </p:nvSpPr>
        <p:spPr/>
        <p:txBody>
          <a:bodyPr/>
          <a:lstStyle/>
          <a:p>
            <a:fld id="{BF9D63FF-63B4-4A03-AF00-08A3F4ABD03D}" type="slidenum">
              <a:rPr lang="es-PE" smtClean="0"/>
              <a:pPr/>
              <a:t>2</a:t>
            </a:fld>
            <a:endParaRPr lang="es-PE" dirty="0"/>
          </a:p>
        </p:txBody>
      </p:sp>
      <p:sp>
        <p:nvSpPr>
          <p:cNvPr id="4" name="CuadroTexto 3">
            <a:extLst>
              <a:ext uri="{FF2B5EF4-FFF2-40B4-BE49-F238E27FC236}">
                <a16:creationId xmlns:a16="http://schemas.microsoft.com/office/drawing/2014/main" id="{3DA0D38B-90D3-3A2A-A662-E6F6527B3B3D}"/>
              </a:ext>
            </a:extLst>
          </p:cNvPr>
          <p:cNvSpPr txBox="1"/>
          <p:nvPr/>
        </p:nvSpPr>
        <p:spPr>
          <a:xfrm>
            <a:off x="1306291" y="3108966"/>
            <a:ext cx="6866109" cy="1200329"/>
          </a:xfrm>
          <a:prstGeom prst="rect">
            <a:avLst/>
          </a:prstGeom>
          <a:noFill/>
        </p:spPr>
        <p:txBody>
          <a:bodyPr wrap="square">
            <a:spAutoFit/>
          </a:bodyPr>
          <a:lstStyle/>
          <a:p>
            <a:r>
              <a:rPr lang="es-ES" sz="2400" dirty="0"/>
              <a:t>La mayor riqueza que tiene el Perú son sus 84  zonas de vida, donde puedes sembrar cualquier planta  que crece en la tierra y criar todos los animales que viven en ella.</a:t>
            </a:r>
            <a:endParaRPr lang="es-PE"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80878DD-CEF5-4A8A-9EA4-1CB58438FE63}" type="datetime1">
              <a:rPr lang="es-PE" smtClean="0"/>
              <a:pPr/>
              <a:t>1/06/2025</a:t>
            </a:fld>
            <a:endParaRPr lang="es-PE" dirty="0"/>
          </a:p>
        </p:txBody>
      </p:sp>
      <p:sp>
        <p:nvSpPr>
          <p:cNvPr id="3" name="2 Marcador de pie de página"/>
          <p:cNvSpPr>
            <a:spLocks noGrp="1"/>
          </p:cNvSpPr>
          <p:nvPr>
            <p:ph type="ftr" sz="quarter" idx="11"/>
          </p:nvPr>
        </p:nvSpPr>
        <p:spPr/>
        <p:txBody>
          <a:bodyPr/>
          <a:lstStyle/>
          <a:p>
            <a:endParaRPr lang="es-PE" dirty="0"/>
          </a:p>
        </p:txBody>
      </p:sp>
      <p:sp>
        <p:nvSpPr>
          <p:cNvPr id="4" name="3 Marcador de número de diapositiva"/>
          <p:cNvSpPr>
            <a:spLocks noGrp="1"/>
          </p:cNvSpPr>
          <p:nvPr>
            <p:ph type="sldNum" sz="quarter" idx="12"/>
          </p:nvPr>
        </p:nvSpPr>
        <p:spPr/>
        <p:txBody>
          <a:bodyPr/>
          <a:lstStyle/>
          <a:p>
            <a:fld id="{BF9D63FF-63B4-4A03-AF00-08A3F4ABD03D}" type="slidenum">
              <a:rPr lang="es-PE" smtClean="0"/>
              <a:pPr/>
              <a:t>20</a:t>
            </a:fld>
            <a:endParaRPr lang="es-PE" dirty="0"/>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475" y="620688"/>
            <a:ext cx="2885160" cy="38455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5 CuadroTexto"/>
          <p:cNvSpPr txBox="1"/>
          <p:nvPr/>
        </p:nvSpPr>
        <p:spPr>
          <a:xfrm>
            <a:off x="611560" y="4797152"/>
            <a:ext cx="3672408" cy="830997"/>
          </a:xfrm>
          <a:prstGeom prst="rect">
            <a:avLst/>
          </a:prstGeom>
          <a:noFill/>
        </p:spPr>
        <p:txBody>
          <a:bodyPr wrap="square" rtlCol="0">
            <a:spAutoFit/>
          </a:bodyPr>
          <a:lstStyle/>
          <a:p>
            <a:pPr algn="ctr"/>
            <a:r>
              <a:rPr lang="es-ES" sz="2400" dirty="0" err="1"/>
              <a:t>Intimpa</a:t>
            </a:r>
            <a:endParaRPr lang="es-ES" sz="2400" dirty="0"/>
          </a:p>
          <a:p>
            <a:pPr algn="ctr"/>
            <a:r>
              <a:rPr lang="es-ES" sz="2400" i="1" dirty="0"/>
              <a:t>(</a:t>
            </a:r>
            <a:r>
              <a:rPr lang="es-ES" sz="2400" i="1" dirty="0" err="1"/>
              <a:t>Podocarpus</a:t>
            </a:r>
            <a:r>
              <a:rPr lang="es-ES" sz="2400" i="1" dirty="0"/>
              <a:t> </a:t>
            </a:r>
            <a:r>
              <a:rPr lang="es-ES" sz="2400" i="1" dirty="0" err="1"/>
              <a:t>Glomeratus</a:t>
            </a:r>
            <a:r>
              <a:rPr lang="es-ES" sz="2400" i="1" dirty="0"/>
              <a:t>)</a:t>
            </a:r>
            <a:endParaRPr lang="es-PE" sz="2400" i="1" dirty="0"/>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174" y="1439496"/>
            <a:ext cx="3713569" cy="2781592"/>
          </a:xfrm>
          <a:prstGeom prst="rect">
            <a:avLst/>
          </a:prstGeom>
          <a:ln>
            <a:noFill/>
          </a:ln>
          <a:effectLst>
            <a:softEdge rad="112500"/>
          </a:effectLst>
        </p:spPr>
      </p:pic>
      <p:sp>
        <p:nvSpPr>
          <p:cNvPr id="8" name="7 CuadroTexto"/>
          <p:cNvSpPr txBox="1"/>
          <p:nvPr/>
        </p:nvSpPr>
        <p:spPr>
          <a:xfrm>
            <a:off x="4762762" y="4750985"/>
            <a:ext cx="3528392" cy="830997"/>
          </a:xfrm>
          <a:prstGeom prst="rect">
            <a:avLst/>
          </a:prstGeom>
          <a:noFill/>
        </p:spPr>
        <p:txBody>
          <a:bodyPr wrap="square" rtlCol="0">
            <a:spAutoFit/>
          </a:bodyPr>
          <a:lstStyle/>
          <a:p>
            <a:pPr algn="ctr"/>
            <a:r>
              <a:rPr lang="es-ES" sz="2400" dirty="0"/>
              <a:t>Cedrillo</a:t>
            </a:r>
          </a:p>
          <a:p>
            <a:pPr algn="ctr"/>
            <a:r>
              <a:rPr lang="es-ES" sz="2400" i="1" dirty="0"/>
              <a:t>(</a:t>
            </a:r>
            <a:r>
              <a:rPr lang="es-ES" sz="2400" i="1" dirty="0" err="1"/>
              <a:t>Brunellia</a:t>
            </a:r>
            <a:r>
              <a:rPr lang="es-ES" sz="2400" i="1" dirty="0"/>
              <a:t>)</a:t>
            </a:r>
            <a:endParaRPr lang="es-PE" sz="2400" i="1" dirty="0"/>
          </a:p>
        </p:txBody>
      </p:sp>
    </p:spTree>
    <p:extLst>
      <p:ext uri="{BB962C8B-B14F-4D97-AF65-F5344CB8AC3E}">
        <p14:creationId xmlns:p14="http://schemas.microsoft.com/office/powerpoint/2010/main" val="1492008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80878DD-CEF5-4A8A-9EA4-1CB58438FE63}" type="datetime1">
              <a:rPr lang="es-PE" smtClean="0"/>
              <a:pPr/>
              <a:t>1/06/2025</a:t>
            </a:fld>
            <a:endParaRPr lang="es-PE" dirty="0"/>
          </a:p>
        </p:txBody>
      </p:sp>
      <p:sp>
        <p:nvSpPr>
          <p:cNvPr id="3" name="2 Marcador de pie de página"/>
          <p:cNvSpPr>
            <a:spLocks noGrp="1"/>
          </p:cNvSpPr>
          <p:nvPr>
            <p:ph type="ftr" sz="quarter" idx="11"/>
          </p:nvPr>
        </p:nvSpPr>
        <p:spPr/>
        <p:txBody>
          <a:bodyPr/>
          <a:lstStyle/>
          <a:p>
            <a:endParaRPr lang="es-PE" dirty="0"/>
          </a:p>
        </p:txBody>
      </p:sp>
      <p:sp>
        <p:nvSpPr>
          <p:cNvPr id="4" name="3 Marcador de número de diapositiva"/>
          <p:cNvSpPr>
            <a:spLocks noGrp="1"/>
          </p:cNvSpPr>
          <p:nvPr>
            <p:ph type="sldNum" sz="quarter" idx="12"/>
          </p:nvPr>
        </p:nvSpPr>
        <p:spPr/>
        <p:txBody>
          <a:bodyPr/>
          <a:lstStyle/>
          <a:p>
            <a:fld id="{BF9D63FF-63B4-4A03-AF00-08A3F4ABD03D}" type="slidenum">
              <a:rPr lang="es-PE" smtClean="0"/>
              <a:pPr/>
              <a:t>21</a:t>
            </a:fld>
            <a:endParaRPr lang="es-PE" dirty="0"/>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913" y="1462324"/>
            <a:ext cx="3466956" cy="264355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5 CuadroTexto"/>
          <p:cNvSpPr txBox="1"/>
          <p:nvPr/>
        </p:nvSpPr>
        <p:spPr>
          <a:xfrm>
            <a:off x="683568" y="4316795"/>
            <a:ext cx="3183646" cy="707886"/>
          </a:xfrm>
          <a:prstGeom prst="rect">
            <a:avLst/>
          </a:prstGeom>
          <a:noFill/>
        </p:spPr>
        <p:txBody>
          <a:bodyPr wrap="square" rtlCol="0">
            <a:spAutoFit/>
          </a:bodyPr>
          <a:lstStyle/>
          <a:p>
            <a:pPr algn="ctr"/>
            <a:r>
              <a:rPr lang="es-PE" sz="2000" dirty="0"/>
              <a:t>Danta</a:t>
            </a:r>
          </a:p>
          <a:p>
            <a:pPr algn="ctr"/>
            <a:r>
              <a:rPr lang="es-PE" sz="2000" dirty="0"/>
              <a:t>(</a:t>
            </a:r>
            <a:r>
              <a:rPr lang="es-PE" sz="2000" dirty="0" err="1"/>
              <a:t>Tapirus</a:t>
            </a:r>
            <a:r>
              <a:rPr lang="es-PE" sz="2000" dirty="0"/>
              <a:t> </a:t>
            </a:r>
            <a:r>
              <a:rPr lang="es-PE" sz="2000" dirty="0" err="1"/>
              <a:t>terrestris</a:t>
            </a:r>
            <a:r>
              <a:rPr lang="es-PE" sz="2000" dirty="0"/>
              <a:t>)</a:t>
            </a:r>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8864" y="1462324"/>
            <a:ext cx="3634058" cy="24189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7 CuadroTexto"/>
          <p:cNvSpPr txBox="1"/>
          <p:nvPr/>
        </p:nvSpPr>
        <p:spPr>
          <a:xfrm>
            <a:off x="4701136" y="4243896"/>
            <a:ext cx="3309515" cy="769441"/>
          </a:xfrm>
          <a:prstGeom prst="rect">
            <a:avLst/>
          </a:prstGeom>
          <a:noFill/>
        </p:spPr>
        <p:txBody>
          <a:bodyPr wrap="square" rtlCol="0">
            <a:spAutoFit/>
          </a:bodyPr>
          <a:lstStyle/>
          <a:p>
            <a:pPr algn="ctr"/>
            <a:r>
              <a:rPr lang="es-ES" sz="2000" dirty="0"/>
              <a:t>serpiente terciopelo </a:t>
            </a:r>
          </a:p>
          <a:p>
            <a:pPr algn="ctr"/>
            <a:r>
              <a:rPr lang="es-ES" sz="2400" dirty="0"/>
              <a:t>(</a:t>
            </a:r>
            <a:r>
              <a:rPr lang="es-PE" sz="2000" dirty="0" err="1"/>
              <a:t>Bothrops</a:t>
            </a:r>
            <a:r>
              <a:rPr lang="es-PE" sz="2000" dirty="0"/>
              <a:t> </a:t>
            </a:r>
            <a:r>
              <a:rPr lang="es-PE" sz="2000" dirty="0" err="1"/>
              <a:t>Asper</a:t>
            </a:r>
            <a:r>
              <a:rPr lang="es-PE" sz="2000" dirty="0"/>
              <a:t>)</a:t>
            </a:r>
          </a:p>
        </p:txBody>
      </p:sp>
    </p:spTree>
    <p:extLst>
      <p:ext uri="{BB962C8B-B14F-4D97-AF65-F5344CB8AC3E}">
        <p14:creationId xmlns:p14="http://schemas.microsoft.com/office/powerpoint/2010/main" val="2748527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80878DD-CEF5-4A8A-9EA4-1CB58438FE63}" type="datetime1">
              <a:rPr lang="es-PE" smtClean="0"/>
              <a:pPr/>
              <a:t>1/06/2025</a:t>
            </a:fld>
            <a:endParaRPr lang="es-PE" dirty="0"/>
          </a:p>
        </p:txBody>
      </p:sp>
      <p:sp>
        <p:nvSpPr>
          <p:cNvPr id="3" name="2 Marcador de pie de página"/>
          <p:cNvSpPr>
            <a:spLocks noGrp="1"/>
          </p:cNvSpPr>
          <p:nvPr>
            <p:ph type="ftr" sz="quarter" idx="11"/>
          </p:nvPr>
        </p:nvSpPr>
        <p:spPr/>
        <p:txBody>
          <a:bodyPr/>
          <a:lstStyle/>
          <a:p>
            <a:endParaRPr lang="es-PE" dirty="0"/>
          </a:p>
        </p:txBody>
      </p:sp>
      <p:sp>
        <p:nvSpPr>
          <p:cNvPr id="4" name="3 Marcador de número de diapositiva"/>
          <p:cNvSpPr>
            <a:spLocks noGrp="1"/>
          </p:cNvSpPr>
          <p:nvPr>
            <p:ph type="sldNum" sz="quarter" idx="12"/>
          </p:nvPr>
        </p:nvSpPr>
        <p:spPr/>
        <p:txBody>
          <a:bodyPr/>
          <a:lstStyle/>
          <a:p>
            <a:fld id="{BF9D63FF-63B4-4A03-AF00-08A3F4ABD03D}" type="slidenum">
              <a:rPr lang="es-PE" smtClean="0"/>
              <a:pPr/>
              <a:t>22</a:t>
            </a:fld>
            <a:endParaRPr lang="es-PE" dirty="0"/>
          </a:p>
        </p:txBody>
      </p:sp>
      <p:graphicFrame>
        <p:nvGraphicFramePr>
          <p:cNvPr id="6" name="5 Tabla"/>
          <p:cNvGraphicFramePr>
            <a:graphicFrameLocks noGrp="1"/>
          </p:cNvGraphicFramePr>
          <p:nvPr/>
        </p:nvGraphicFramePr>
        <p:xfrm>
          <a:off x="323528" y="404664"/>
          <a:ext cx="8568953" cy="5688632"/>
        </p:xfrm>
        <a:graphic>
          <a:graphicData uri="http://schemas.openxmlformats.org/drawingml/2006/table">
            <a:tbl>
              <a:tblPr>
                <a:tableStyleId>{18603FDC-E32A-4AB5-989C-0864C3EAD2B8}</a:tableStyleId>
              </a:tblPr>
              <a:tblGrid>
                <a:gridCol w="541318">
                  <a:extLst>
                    <a:ext uri="{9D8B030D-6E8A-4147-A177-3AD203B41FA5}">
                      <a16:colId xmlns:a16="http://schemas.microsoft.com/office/drawing/2014/main" val="20000"/>
                    </a:ext>
                  </a:extLst>
                </a:gridCol>
                <a:gridCol w="1946442">
                  <a:extLst>
                    <a:ext uri="{9D8B030D-6E8A-4147-A177-3AD203B41FA5}">
                      <a16:colId xmlns:a16="http://schemas.microsoft.com/office/drawing/2014/main" val="20001"/>
                    </a:ext>
                  </a:extLst>
                </a:gridCol>
                <a:gridCol w="1393607">
                  <a:extLst>
                    <a:ext uri="{9D8B030D-6E8A-4147-A177-3AD203B41FA5}">
                      <a16:colId xmlns:a16="http://schemas.microsoft.com/office/drawing/2014/main" val="20002"/>
                    </a:ext>
                  </a:extLst>
                </a:gridCol>
                <a:gridCol w="943169">
                  <a:extLst>
                    <a:ext uri="{9D8B030D-6E8A-4147-A177-3AD203B41FA5}">
                      <a16:colId xmlns:a16="http://schemas.microsoft.com/office/drawing/2014/main" val="20003"/>
                    </a:ext>
                  </a:extLst>
                </a:gridCol>
                <a:gridCol w="657752">
                  <a:extLst>
                    <a:ext uri="{9D8B030D-6E8A-4147-A177-3AD203B41FA5}">
                      <a16:colId xmlns:a16="http://schemas.microsoft.com/office/drawing/2014/main" val="20004"/>
                    </a:ext>
                  </a:extLst>
                </a:gridCol>
                <a:gridCol w="691044">
                  <a:extLst>
                    <a:ext uri="{9D8B030D-6E8A-4147-A177-3AD203B41FA5}">
                      <a16:colId xmlns:a16="http://schemas.microsoft.com/office/drawing/2014/main" val="20005"/>
                    </a:ext>
                  </a:extLst>
                </a:gridCol>
                <a:gridCol w="1036567">
                  <a:extLst>
                    <a:ext uri="{9D8B030D-6E8A-4147-A177-3AD203B41FA5}">
                      <a16:colId xmlns:a16="http://schemas.microsoft.com/office/drawing/2014/main" val="20006"/>
                    </a:ext>
                  </a:extLst>
                </a:gridCol>
                <a:gridCol w="1359054">
                  <a:extLst>
                    <a:ext uri="{9D8B030D-6E8A-4147-A177-3AD203B41FA5}">
                      <a16:colId xmlns:a16="http://schemas.microsoft.com/office/drawing/2014/main" val="20007"/>
                    </a:ext>
                  </a:extLst>
                </a:gridCol>
              </a:tblGrid>
              <a:tr h="500080">
                <a:tc gridSpan="8">
                  <a:txBody>
                    <a:bodyPr/>
                    <a:lstStyle/>
                    <a:p>
                      <a:pPr algn="ctr" fontAlgn="ctr"/>
                      <a:r>
                        <a:rPr lang="es-PE" sz="2000" u="none" strike="noStrike" dirty="0">
                          <a:effectLst/>
                        </a:rPr>
                        <a:t>Cuadro comparativo de las zonas de vida 61, 62 y 63.</a:t>
                      </a:r>
                      <a:endParaRPr lang="es-PE" sz="2000" b="0" i="0" u="none" strike="noStrike" dirty="0">
                        <a:solidFill>
                          <a:srgbClr val="EEECE1"/>
                        </a:solidFill>
                        <a:effectLst/>
                        <a:latin typeface="Monotype Corsiva"/>
                      </a:endParaRPr>
                    </a:p>
                  </a:txBody>
                  <a:tcPr marL="7835" marR="7835" marT="7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0000"/>
                  </a:ext>
                </a:extLst>
              </a:tr>
              <a:tr h="453685">
                <a:tc>
                  <a:txBody>
                    <a:bodyPr/>
                    <a:lstStyle/>
                    <a:p>
                      <a:pPr algn="ctr" fontAlgn="ctr"/>
                      <a:r>
                        <a:rPr lang="es-PE" sz="900" u="none" strike="noStrike">
                          <a:effectLst/>
                        </a:rPr>
                        <a:t>Numero</a:t>
                      </a:r>
                      <a:endParaRPr lang="es-PE" sz="900" b="0" i="0" u="none" strike="noStrike">
                        <a:solidFill>
                          <a:srgbClr val="000000"/>
                        </a:solidFill>
                        <a:effectLst/>
                        <a:latin typeface="Corbel"/>
                      </a:endParaRPr>
                    </a:p>
                  </a:txBody>
                  <a:tcPr marL="7835" marR="7835" marT="7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s-PE" sz="900" u="none" strike="noStrike" dirty="0">
                          <a:effectLst/>
                        </a:rPr>
                        <a:t>Zona de vida</a:t>
                      </a:r>
                      <a:endParaRPr lang="es-PE" sz="900" b="0" i="0" u="none" strike="noStrike" dirty="0">
                        <a:solidFill>
                          <a:srgbClr val="000000"/>
                        </a:solidFill>
                        <a:effectLst/>
                        <a:latin typeface="Corbel"/>
                      </a:endParaRPr>
                    </a:p>
                  </a:txBody>
                  <a:tcPr marL="7835" marR="7835" marT="7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s-PE" sz="900" u="none" strike="noStrike">
                          <a:effectLst/>
                        </a:rPr>
                        <a:t>Altura</a:t>
                      </a:r>
                      <a:endParaRPr lang="es-PE" sz="900" b="0" i="0" u="none" strike="noStrike">
                        <a:solidFill>
                          <a:srgbClr val="000000"/>
                        </a:solidFill>
                        <a:effectLst/>
                        <a:latin typeface="Corbel"/>
                      </a:endParaRPr>
                    </a:p>
                  </a:txBody>
                  <a:tcPr marL="7835" marR="7835" marT="7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s-PE" sz="900" u="none" strike="noStrike">
                          <a:effectLst/>
                        </a:rPr>
                        <a:t>Precipitacion</a:t>
                      </a:r>
                      <a:endParaRPr lang="es-PE" sz="900" b="0" i="0" u="none" strike="noStrike">
                        <a:solidFill>
                          <a:srgbClr val="000000"/>
                        </a:solidFill>
                        <a:effectLst/>
                        <a:latin typeface="Corbel"/>
                      </a:endParaRPr>
                    </a:p>
                  </a:txBody>
                  <a:tcPr marL="7835" marR="7835" marT="7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s-PE" sz="900" u="none" strike="noStrike">
                          <a:effectLst/>
                        </a:rPr>
                        <a:t>Temperatura</a:t>
                      </a:r>
                      <a:endParaRPr lang="es-PE" sz="900" b="0" i="0" u="none" strike="noStrike">
                        <a:solidFill>
                          <a:srgbClr val="000000"/>
                        </a:solidFill>
                        <a:effectLst/>
                        <a:latin typeface="Corbel"/>
                      </a:endParaRPr>
                    </a:p>
                  </a:txBody>
                  <a:tcPr marL="7835" marR="7835" marT="7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s-PE" sz="900" u="none" strike="noStrike">
                          <a:effectLst/>
                        </a:rPr>
                        <a:t>Lugares</a:t>
                      </a:r>
                      <a:endParaRPr lang="es-PE" sz="900" b="0" i="0" u="none" strike="noStrike">
                        <a:solidFill>
                          <a:srgbClr val="000000"/>
                        </a:solidFill>
                        <a:effectLst/>
                        <a:latin typeface="Corbel"/>
                      </a:endParaRPr>
                    </a:p>
                  </a:txBody>
                  <a:tcPr marL="7835" marR="7835" marT="7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s-PE" sz="900" u="none" strike="noStrike">
                          <a:effectLst/>
                        </a:rPr>
                        <a:t>Similitud de zona del mundo</a:t>
                      </a:r>
                      <a:endParaRPr lang="es-PE" sz="900" b="0" i="0" u="none" strike="noStrike">
                        <a:solidFill>
                          <a:srgbClr val="000000"/>
                        </a:solidFill>
                        <a:effectLst/>
                        <a:latin typeface="Corbel"/>
                      </a:endParaRPr>
                    </a:p>
                  </a:txBody>
                  <a:tcPr marL="7835" marR="7835" marT="7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s-PE" sz="900" u="none" strike="noStrike">
                          <a:effectLst/>
                        </a:rPr>
                        <a:t>Caracteristicas</a:t>
                      </a:r>
                      <a:endParaRPr lang="es-PE" sz="900" b="0" i="0" u="none" strike="noStrike">
                        <a:solidFill>
                          <a:srgbClr val="000000"/>
                        </a:solidFill>
                        <a:effectLst/>
                        <a:latin typeface="Corbel"/>
                      </a:endParaRPr>
                    </a:p>
                  </a:txBody>
                  <a:tcPr marL="7835" marR="7835" marT="7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1"/>
                  </a:ext>
                </a:extLst>
              </a:tr>
              <a:tr h="1335990">
                <a:tc>
                  <a:txBody>
                    <a:bodyPr/>
                    <a:lstStyle/>
                    <a:p>
                      <a:pPr algn="ctr" fontAlgn="ctr"/>
                      <a:r>
                        <a:rPr lang="es-PE" sz="900" u="none" strike="noStrike">
                          <a:effectLst/>
                        </a:rPr>
                        <a:t>61</a:t>
                      </a:r>
                      <a:endParaRPr lang="es-PE" sz="900" b="0" i="0" u="none" strike="noStrike">
                        <a:solidFill>
                          <a:srgbClr val="000000"/>
                        </a:solidFill>
                        <a:effectLst/>
                        <a:latin typeface="Franklin Gothic Book"/>
                      </a:endParaRPr>
                    </a:p>
                  </a:txBody>
                  <a:tcPr marL="7835" marR="7835" marT="7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rtl="0" fontAlgn="ctr"/>
                      <a:r>
                        <a:rPr lang="es-PE" sz="1000" u="none" strike="noStrike" dirty="0">
                          <a:effectLst/>
                        </a:rPr>
                        <a:t>Bosque muy húmedo Montano Bajo Tropical (</a:t>
                      </a:r>
                      <a:r>
                        <a:rPr lang="es-PE" sz="1000" u="none" strike="noStrike" dirty="0" err="1">
                          <a:effectLst/>
                        </a:rPr>
                        <a:t>bmh</a:t>
                      </a:r>
                      <a:r>
                        <a:rPr lang="es-PE" sz="1000" u="none" strike="noStrike" dirty="0">
                          <a:effectLst/>
                        </a:rPr>
                        <a:t>-MBT)</a:t>
                      </a:r>
                      <a:endParaRPr lang="es-PE" sz="1000" b="0" i="0" u="none" strike="noStrike" dirty="0">
                        <a:solidFill>
                          <a:srgbClr val="000000"/>
                        </a:solidFill>
                        <a:effectLst/>
                        <a:latin typeface="Franklin Gothic Book"/>
                      </a:endParaRPr>
                    </a:p>
                  </a:txBody>
                  <a:tcPr marL="7835" marR="7835" marT="7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s-PE" sz="900" u="none" strike="noStrike" dirty="0">
                          <a:effectLst/>
                        </a:rPr>
                        <a:t>2500 - 3500 m.s.n.m.</a:t>
                      </a:r>
                      <a:endParaRPr lang="es-PE" sz="900" b="0" i="0" u="none" strike="noStrike" dirty="0">
                        <a:solidFill>
                          <a:srgbClr val="000000"/>
                        </a:solidFill>
                        <a:effectLst/>
                        <a:latin typeface="Franklin Gothic Book"/>
                      </a:endParaRPr>
                    </a:p>
                  </a:txBody>
                  <a:tcPr marL="7835" marR="7835" marT="7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s-PE" sz="900" u="none" strike="noStrike">
                          <a:effectLst/>
                        </a:rPr>
                        <a:t>Varía entre 2000 - 4000 ml.</a:t>
                      </a:r>
                      <a:endParaRPr lang="es-PE" sz="900" b="0" i="0" u="none" strike="noStrike">
                        <a:solidFill>
                          <a:srgbClr val="000000"/>
                        </a:solidFill>
                        <a:effectLst/>
                        <a:latin typeface="Franklin Gothic Book"/>
                      </a:endParaRPr>
                    </a:p>
                  </a:txBody>
                  <a:tcPr marL="7835" marR="7835" marT="7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s-PE" sz="900" u="none" strike="noStrike">
                          <a:effectLst/>
                        </a:rPr>
                        <a:t>Varía entre 12°C - 17°C</a:t>
                      </a:r>
                      <a:endParaRPr lang="es-PE" sz="900" b="0" i="0" u="none" strike="noStrike">
                        <a:solidFill>
                          <a:srgbClr val="000000"/>
                        </a:solidFill>
                        <a:effectLst/>
                        <a:latin typeface="Franklin Gothic Book"/>
                      </a:endParaRPr>
                    </a:p>
                  </a:txBody>
                  <a:tcPr marL="7835" marR="7835" marT="7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s-PE" sz="900" u="none" strike="noStrike">
                          <a:effectLst/>
                        </a:rPr>
                        <a:t>Amazonas Cajamarca Cusco</a:t>
                      </a:r>
                      <a:endParaRPr lang="es-PE" sz="900" b="0" i="0" u="none" strike="noStrike">
                        <a:solidFill>
                          <a:srgbClr val="000000"/>
                        </a:solidFill>
                        <a:effectLst/>
                        <a:latin typeface="Franklin Gothic Book"/>
                      </a:endParaRPr>
                    </a:p>
                  </a:txBody>
                  <a:tcPr marL="7835" marR="7835" marT="7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s-PE" sz="900" u="none" strike="noStrike">
                          <a:effectLst/>
                        </a:rPr>
                        <a:t>Los bosque de Costa Rica</a:t>
                      </a:r>
                      <a:endParaRPr lang="es-PE" sz="900" b="0" i="0" u="none" strike="noStrike">
                        <a:solidFill>
                          <a:srgbClr val="000000"/>
                        </a:solidFill>
                        <a:effectLst/>
                        <a:latin typeface="Franklin Gothic Book"/>
                      </a:endParaRPr>
                    </a:p>
                  </a:txBody>
                  <a:tcPr marL="7835" marR="7835" marT="7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l" fontAlgn="t"/>
                      <a:r>
                        <a:rPr lang="es-PE" sz="900" u="none" strike="noStrike" dirty="0">
                          <a:effectLst/>
                        </a:rPr>
                        <a:t>. El relieve </a:t>
                      </a:r>
                      <a:r>
                        <a:rPr lang="es-PE" sz="900" u="none" strike="noStrike" dirty="0" err="1">
                          <a:effectLst/>
                        </a:rPr>
                        <a:t>topografico</a:t>
                      </a:r>
                      <a:r>
                        <a:rPr lang="es-PE" sz="900" u="none" strike="noStrike" dirty="0">
                          <a:effectLst/>
                        </a:rPr>
                        <a:t> es muy accidentado.                                . Flora: El romerillo, el diablo fuerte.                                         . Fauna: tucancillo verde, el </a:t>
                      </a:r>
                      <a:r>
                        <a:rPr lang="es-PE" sz="900" u="none" strike="noStrike" dirty="0" err="1">
                          <a:effectLst/>
                        </a:rPr>
                        <a:t>mapachin</a:t>
                      </a:r>
                      <a:r>
                        <a:rPr lang="es-PE" sz="900" u="none" strike="noStrike" dirty="0">
                          <a:effectLst/>
                        </a:rPr>
                        <a:t>.</a:t>
                      </a:r>
                      <a:endParaRPr lang="es-PE" sz="900" b="0" i="0" u="none" strike="noStrike" dirty="0">
                        <a:solidFill>
                          <a:srgbClr val="000000"/>
                        </a:solidFill>
                        <a:effectLst/>
                        <a:latin typeface="Franklin Gothic Book"/>
                      </a:endParaRPr>
                    </a:p>
                  </a:txBody>
                  <a:tcPr marL="7835" marR="7835" marT="783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2"/>
                  </a:ext>
                </a:extLst>
              </a:tr>
              <a:tr h="1556565">
                <a:tc>
                  <a:txBody>
                    <a:bodyPr/>
                    <a:lstStyle/>
                    <a:p>
                      <a:pPr algn="ctr" fontAlgn="ctr"/>
                      <a:r>
                        <a:rPr lang="es-PE" sz="900" u="none" strike="noStrike">
                          <a:effectLst/>
                        </a:rPr>
                        <a:t>62</a:t>
                      </a:r>
                      <a:endParaRPr lang="es-PE" sz="900" b="0" i="0" u="none" strike="noStrike">
                        <a:solidFill>
                          <a:srgbClr val="000000"/>
                        </a:solidFill>
                        <a:effectLst/>
                        <a:latin typeface="Franklin Gothic Book"/>
                      </a:endParaRPr>
                    </a:p>
                  </a:txBody>
                  <a:tcPr marL="7835" marR="7835" marT="7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s-PE" sz="1000" u="none" strike="noStrike">
                          <a:effectLst/>
                        </a:rPr>
                        <a:t>Bosque muy húmedo Montano Bajo Subtropical (bmh-MBS)</a:t>
                      </a:r>
                      <a:endParaRPr lang="es-PE" sz="1000" b="0" i="0" u="none" strike="noStrike">
                        <a:solidFill>
                          <a:srgbClr val="000000"/>
                        </a:solidFill>
                        <a:effectLst/>
                        <a:latin typeface="Franklin Gothic Book"/>
                      </a:endParaRPr>
                    </a:p>
                  </a:txBody>
                  <a:tcPr marL="7835" marR="7835" marT="7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s-PE" sz="900" u="none" strike="noStrike" dirty="0">
                          <a:effectLst/>
                        </a:rPr>
                        <a:t>532 - 6372 m.s.n.m.</a:t>
                      </a:r>
                      <a:endParaRPr lang="es-PE" sz="900" b="0" i="0" u="none" strike="noStrike" dirty="0">
                        <a:solidFill>
                          <a:srgbClr val="000000"/>
                        </a:solidFill>
                        <a:effectLst/>
                        <a:latin typeface="Franklin Gothic Book"/>
                      </a:endParaRPr>
                    </a:p>
                  </a:txBody>
                  <a:tcPr marL="7835" marR="7835" marT="7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s-PE" sz="900" u="none" strike="noStrike" dirty="0">
                          <a:effectLst/>
                        </a:rPr>
                        <a:t>1889.5 ml.</a:t>
                      </a:r>
                      <a:endParaRPr lang="es-PE" sz="900" b="0" i="0" u="none" strike="noStrike" dirty="0">
                        <a:solidFill>
                          <a:srgbClr val="000000"/>
                        </a:solidFill>
                        <a:effectLst/>
                        <a:latin typeface="Franklin Gothic Book"/>
                      </a:endParaRPr>
                    </a:p>
                  </a:txBody>
                  <a:tcPr marL="7835" marR="7835" marT="7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s-PE" sz="900" u="none" strike="noStrike">
                          <a:effectLst/>
                        </a:rPr>
                        <a:t>15.2°C</a:t>
                      </a:r>
                      <a:endParaRPr lang="es-PE" sz="900" b="0" i="0" u="none" strike="noStrike">
                        <a:solidFill>
                          <a:srgbClr val="000000"/>
                        </a:solidFill>
                        <a:effectLst/>
                        <a:latin typeface="Franklin Gothic Book"/>
                      </a:endParaRPr>
                    </a:p>
                  </a:txBody>
                  <a:tcPr marL="7835" marR="7835" marT="7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s-PE" sz="900" u="none" strike="noStrike">
                          <a:effectLst/>
                        </a:rPr>
                        <a:t>Cusco Cajamarca</a:t>
                      </a:r>
                      <a:endParaRPr lang="es-PE" sz="900" b="0" i="0" u="none" strike="noStrike">
                        <a:solidFill>
                          <a:srgbClr val="000000"/>
                        </a:solidFill>
                        <a:effectLst/>
                        <a:latin typeface="Franklin Gothic Book"/>
                      </a:endParaRPr>
                    </a:p>
                  </a:txBody>
                  <a:tcPr marL="7835" marR="7835" marT="7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s-PE" sz="900" u="none" strike="noStrike">
                          <a:effectLst/>
                        </a:rPr>
                        <a:t>Saquetepequez (Guatemala)</a:t>
                      </a:r>
                      <a:endParaRPr lang="es-PE" sz="900" b="0" i="0" u="none" strike="noStrike">
                        <a:solidFill>
                          <a:srgbClr val="000000"/>
                        </a:solidFill>
                        <a:effectLst/>
                        <a:latin typeface="Franklin Gothic Book"/>
                      </a:endParaRPr>
                    </a:p>
                  </a:txBody>
                  <a:tcPr marL="7835" marR="7835" marT="7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l" fontAlgn="t"/>
                      <a:r>
                        <a:rPr lang="es-PE" sz="900" u="none" strike="noStrike" dirty="0">
                          <a:effectLst/>
                        </a:rPr>
                        <a:t>. Los suelos son poco profundos.                                  . Flora: el carapacho, la zarzamora.                                  . Fauna: la ardilla voladora, el autillo cariblanco.</a:t>
                      </a:r>
                      <a:endParaRPr lang="es-PE" sz="900" b="0" i="0" u="none" strike="noStrike" dirty="0">
                        <a:solidFill>
                          <a:srgbClr val="000000"/>
                        </a:solidFill>
                        <a:effectLst/>
                        <a:latin typeface="Franklin Gothic Book"/>
                      </a:endParaRPr>
                    </a:p>
                  </a:txBody>
                  <a:tcPr marL="7835" marR="7835" marT="783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3"/>
                  </a:ext>
                </a:extLst>
              </a:tr>
              <a:tr h="1842312">
                <a:tc>
                  <a:txBody>
                    <a:bodyPr/>
                    <a:lstStyle/>
                    <a:p>
                      <a:pPr algn="ctr" fontAlgn="ctr"/>
                      <a:r>
                        <a:rPr lang="es-PE" sz="900" u="none" strike="noStrike">
                          <a:effectLst/>
                        </a:rPr>
                        <a:t>63</a:t>
                      </a:r>
                      <a:endParaRPr lang="es-PE" sz="900" b="0" i="0" u="none" strike="noStrike">
                        <a:solidFill>
                          <a:srgbClr val="000000"/>
                        </a:solidFill>
                        <a:effectLst/>
                        <a:latin typeface="Franklin Gothic Book"/>
                      </a:endParaRPr>
                    </a:p>
                  </a:txBody>
                  <a:tcPr marL="7835" marR="7835" marT="7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s-PE" sz="900" u="none" strike="noStrike" dirty="0">
                          <a:effectLst/>
                        </a:rPr>
                        <a:t>Bosque muy </a:t>
                      </a:r>
                      <a:r>
                        <a:rPr lang="es-PE" sz="900" u="none" strike="noStrike" dirty="0" err="1">
                          <a:effectLst/>
                        </a:rPr>
                        <a:t>humedo</a:t>
                      </a:r>
                      <a:r>
                        <a:rPr lang="es-PE" sz="900" u="none" strike="noStrike" dirty="0">
                          <a:effectLst/>
                        </a:rPr>
                        <a:t> montano tropical     (bmh-MT)</a:t>
                      </a:r>
                      <a:br>
                        <a:rPr lang="es-PE" sz="900" u="none" strike="noStrike" dirty="0">
                          <a:effectLst/>
                        </a:rPr>
                      </a:br>
                      <a:endParaRPr lang="es-PE" sz="900" b="0" i="0" u="none" strike="noStrike" dirty="0">
                        <a:solidFill>
                          <a:srgbClr val="000000"/>
                        </a:solidFill>
                        <a:effectLst/>
                        <a:latin typeface="Franklin Gothic Book"/>
                      </a:endParaRPr>
                    </a:p>
                  </a:txBody>
                  <a:tcPr marL="7835" marR="7835" marT="7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s-PE" sz="900" u="none" strike="noStrike" dirty="0">
                          <a:effectLst/>
                        </a:rPr>
                        <a:t>2800 - 3800 m.s.n.m.</a:t>
                      </a:r>
                      <a:endParaRPr lang="es-PE" sz="900" b="0" i="0" u="none" strike="noStrike" dirty="0">
                        <a:solidFill>
                          <a:srgbClr val="000000"/>
                        </a:solidFill>
                        <a:effectLst/>
                        <a:latin typeface="Franklin Gothic Book"/>
                      </a:endParaRPr>
                    </a:p>
                  </a:txBody>
                  <a:tcPr marL="7835" marR="7835" marT="7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l" fontAlgn="ctr"/>
                      <a:r>
                        <a:rPr lang="es-PE" sz="900" u="none" strike="noStrike" dirty="0">
                          <a:effectLst/>
                        </a:rPr>
                        <a:t>        1.722 ml.</a:t>
                      </a:r>
                      <a:endParaRPr lang="es-PE" sz="900" b="0" i="0" u="none" strike="noStrike" dirty="0">
                        <a:solidFill>
                          <a:srgbClr val="000000"/>
                        </a:solidFill>
                        <a:effectLst/>
                        <a:latin typeface="Franklin Gothic Book"/>
                      </a:endParaRPr>
                    </a:p>
                  </a:txBody>
                  <a:tcPr marL="7835" marR="7835" marT="7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s-PE" sz="900" u="none" strike="noStrike" dirty="0">
                          <a:effectLst/>
                        </a:rPr>
                        <a:t>10.9°C</a:t>
                      </a:r>
                      <a:endParaRPr lang="es-PE" sz="900" b="0" i="0" u="none" strike="noStrike" dirty="0">
                        <a:solidFill>
                          <a:srgbClr val="000000"/>
                        </a:solidFill>
                        <a:effectLst/>
                        <a:latin typeface="Franklin Gothic Book"/>
                      </a:endParaRPr>
                    </a:p>
                  </a:txBody>
                  <a:tcPr marL="7835" marR="7835" marT="7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s-PE" sz="900" u="none" strike="noStrike" dirty="0">
                          <a:effectLst/>
                        </a:rPr>
                        <a:t>   Junín    Cusco</a:t>
                      </a:r>
                      <a:endParaRPr lang="es-PE" sz="900" b="0" i="0" u="none" strike="noStrike" dirty="0">
                        <a:solidFill>
                          <a:srgbClr val="000000"/>
                        </a:solidFill>
                        <a:effectLst/>
                        <a:latin typeface="Franklin Gothic Book"/>
                      </a:endParaRPr>
                    </a:p>
                  </a:txBody>
                  <a:tcPr marL="7835" marR="7835" marT="7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s-PE" sz="900" u="none" strike="noStrike" dirty="0">
                          <a:effectLst/>
                        </a:rPr>
                        <a:t>Colombia      </a:t>
                      </a:r>
                      <a:r>
                        <a:rPr lang="es-PE" sz="900" u="none" strike="noStrike" baseline="0" dirty="0">
                          <a:effectLst/>
                        </a:rPr>
                        <a:t> </a:t>
                      </a:r>
                      <a:r>
                        <a:rPr lang="es-PE" sz="900" u="none" strike="noStrike" dirty="0">
                          <a:effectLst/>
                        </a:rPr>
                        <a:t>  Honduras                           Panamá                          Ecuador</a:t>
                      </a:r>
                      <a:endParaRPr lang="es-PE" sz="900" b="0" i="0" u="none" strike="noStrike" dirty="0">
                        <a:solidFill>
                          <a:srgbClr val="000000"/>
                        </a:solidFill>
                        <a:effectLst/>
                        <a:latin typeface="Franklin Gothic Book"/>
                      </a:endParaRPr>
                    </a:p>
                  </a:txBody>
                  <a:tcPr marL="7835" marR="7835" marT="7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l" fontAlgn="t"/>
                      <a:r>
                        <a:rPr lang="es-PE" sz="900" u="none" strike="noStrike" dirty="0">
                          <a:effectLst/>
                        </a:rPr>
                        <a:t>. El relieve es accidentado con laderas fuertes.                           . Flora: el mamey silvestre, el cedrillo.                                      . Fauna: el </a:t>
                      </a:r>
                      <a:r>
                        <a:rPr lang="es-PE" sz="900" u="none" strike="noStrike" dirty="0" err="1">
                          <a:effectLst/>
                        </a:rPr>
                        <a:t>tucan</a:t>
                      </a:r>
                      <a:r>
                        <a:rPr lang="es-PE" sz="900" u="none" strike="noStrike" dirty="0">
                          <a:effectLst/>
                        </a:rPr>
                        <a:t> pico iris, el danta.</a:t>
                      </a:r>
                      <a:endParaRPr lang="es-PE" sz="900" b="0" i="0" u="none" strike="noStrike" dirty="0">
                        <a:solidFill>
                          <a:srgbClr val="000000"/>
                        </a:solidFill>
                        <a:effectLst/>
                        <a:latin typeface="Franklin Gothic Book"/>
                      </a:endParaRPr>
                    </a:p>
                  </a:txBody>
                  <a:tcPr marL="7835" marR="7835" marT="783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59545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42910" y="1071546"/>
            <a:ext cx="4143404" cy="1107996"/>
          </a:xfrm>
          <a:prstGeom prst="rect">
            <a:avLst/>
          </a:prstGeom>
          <a:noFill/>
        </p:spPr>
        <p:txBody>
          <a:bodyPr wrap="square" rtlCol="0">
            <a:spAutoFit/>
          </a:bodyPr>
          <a:lstStyle/>
          <a:p>
            <a:r>
              <a:rPr lang="es-PE" sz="6600" b="1" dirty="0">
                <a:latin typeface="Aparajita" pitchFamily="34" charset="0"/>
                <a:cs typeface="Aparajita" pitchFamily="34" charset="0"/>
              </a:rPr>
              <a:t>Proyecto:</a:t>
            </a:r>
            <a:endParaRPr lang="es-PE" b="1" dirty="0">
              <a:latin typeface="Aparajita" pitchFamily="34" charset="0"/>
              <a:cs typeface="Aparajita" pitchFamily="34" charset="0"/>
            </a:endParaRPr>
          </a:p>
        </p:txBody>
      </p:sp>
      <p:sp>
        <p:nvSpPr>
          <p:cNvPr id="9" name="8 Marcador de fecha"/>
          <p:cNvSpPr>
            <a:spLocks noGrp="1"/>
          </p:cNvSpPr>
          <p:nvPr>
            <p:ph type="dt" sz="half" idx="10"/>
          </p:nvPr>
        </p:nvSpPr>
        <p:spPr/>
        <p:txBody>
          <a:bodyPr/>
          <a:lstStyle/>
          <a:p>
            <a:fld id="{56472B0A-3890-41D0-BF4F-78BCE17EC94F}" type="datetime1">
              <a:rPr lang="es-PE" smtClean="0"/>
              <a:pPr/>
              <a:t>1/06/2025</a:t>
            </a:fld>
            <a:endParaRPr lang="es-PE" dirty="0"/>
          </a:p>
        </p:txBody>
      </p:sp>
      <p:sp>
        <p:nvSpPr>
          <p:cNvPr id="10" name="9 Marcador de pie de página"/>
          <p:cNvSpPr>
            <a:spLocks noGrp="1"/>
          </p:cNvSpPr>
          <p:nvPr>
            <p:ph type="ftr" sz="quarter" idx="11"/>
          </p:nvPr>
        </p:nvSpPr>
        <p:spPr/>
        <p:txBody>
          <a:bodyPr/>
          <a:lstStyle/>
          <a:p>
            <a:endParaRPr lang="es-PE" dirty="0"/>
          </a:p>
        </p:txBody>
      </p:sp>
      <p:sp>
        <p:nvSpPr>
          <p:cNvPr id="11" name="10 Marcador de número de diapositiva"/>
          <p:cNvSpPr>
            <a:spLocks noGrp="1"/>
          </p:cNvSpPr>
          <p:nvPr>
            <p:ph type="sldNum" sz="quarter" idx="12"/>
          </p:nvPr>
        </p:nvSpPr>
        <p:spPr/>
        <p:txBody>
          <a:bodyPr/>
          <a:lstStyle/>
          <a:p>
            <a:fld id="{BF9D63FF-63B4-4A03-AF00-08A3F4ABD03D}" type="slidenum">
              <a:rPr lang="es-PE" smtClean="0"/>
              <a:pPr/>
              <a:t>23</a:t>
            </a:fld>
            <a:endParaRPr lang="es-PE" dirty="0"/>
          </a:p>
        </p:txBody>
      </p:sp>
      <p:sp>
        <p:nvSpPr>
          <p:cNvPr id="12" name="11 CuadroTexto"/>
          <p:cNvSpPr txBox="1"/>
          <p:nvPr/>
        </p:nvSpPr>
        <p:spPr>
          <a:xfrm>
            <a:off x="1187624" y="3645024"/>
            <a:ext cx="7776864" cy="2123658"/>
          </a:xfrm>
          <a:prstGeom prst="rect">
            <a:avLst/>
          </a:prstGeom>
          <a:noFill/>
        </p:spPr>
        <p:txBody>
          <a:bodyPr wrap="square" rtlCol="0">
            <a:spAutoFit/>
          </a:bodyPr>
          <a:lstStyle/>
          <a:p>
            <a:pPr algn="ctr"/>
            <a:r>
              <a:rPr lang="es-PE" sz="4400" dirty="0">
                <a:latin typeface="Andalus" pitchFamily="18" charset="-78"/>
                <a:cs typeface="Andalus" pitchFamily="18" charset="-78"/>
              </a:rPr>
              <a:t>Conservación y Mantenimiento del Parque Nacional de Cutervo  (Cajamarca)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80878DD-CEF5-4A8A-9EA4-1CB58438FE63}" type="datetime1">
              <a:rPr lang="es-PE" smtClean="0"/>
              <a:pPr/>
              <a:t>1/06/2025</a:t>
            </a:fld>
            <a:endParaRPr lang="es-PE" dirty="0"/>
          </a:p>
        </p:txBody>
      </p:sp>
      <p:sp>
        <p:nvSpPr>
          <p:cNvPr id="3" name="2 Marcador de pie de página"/>
          <p:cNvSpPr>
            <a:spLocks noGrp="1"/>
          </p:cNvSpPr>
          <p:nvPr>
            <p:ph type="ftr" sz="quarter" idx="11"/>
          </p:nvPr>
        </p:nvSpPr>
        <p:spPr/>
        <p:txBody>
          <a:bodyPr/>
          <a:lstStyle/>
          <a:p>
            <a:endParaRPr lang="es-PE" dirty="0"/>
          </a:p>
        </p:txBody>
      </p:sp>
      <p:sp>
        <p:nvSpPr>
          <p:cNvPr id="4" name="3 Marcador de número de diapositiva"/>
          <p:cNvSpPr>
            <a:spLocks noGrp="1"/>
          </p:cNvSpPr>
          <p:nvPr>
            <p:ph type="sldNum" sz="quarter" idx="12"/>
          </p:nvPr>
        </p:nvSpPr>
        <p:spPr/>
        <p:txBody>
          <a:bodyPr/>
          <a:lstStyle/>
          <a:p>
            <a:fld id="{BF9D63FF-63B4-4A03-AF00-08A3F4ABD03D}" type="slidenum">
              <a:rPr lang="es-PE" smtClean="0"/>
              <a:pPr/>
              <a:t>24</a:t>
            </a:fld>
            <a:endParaRPr lang="es-PE" dirty="0"/>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991" y="548680"/>
            <a:ext cx="3556000" cy="2749555"/>
          </a:xfrm>
          <a:prstGeom prst="rect">
            <a:avLst/>
          </a:prstGeom>
        </p:spPr>
      </p:pic>
      <p:sp>
        <p:nvSpPr>
          <p:cNvPr id="9" name="8 CuadroTexto"/>
          <p:cNvSpPr txBox="1"/>
          <p:nvPr/>
        </p:nvSpPr>
        <p:spPr>
          <a:xfrm>
            <a:off x="615991" y="3634845"/>
            <a:ext cx="3556000" cy="646331"/>
          </a:xfrm>
          <a:prstGeom prst="rect">
            <a:avLst/>
          </a:prstGeom>
          <a:noFill/>
        </p:spPr>
        <p:txBody>
          <a:bodyPr wrap="square" rtlCol="0">
            <a:spAutoFit/>
          </a:bodyPr>
          <a:lstStyle/>
          <a:p>
            <a:pPr algn="ctr"/>
            <a:r>
              <a:rPr lang="es-PE" dirty="0">
                <a:latin typeface="Calibri" pitchFamily="34" charset="0"/>
                <a:cs typeface="Calibri" pitchFamily="34" charset="0"/>
              </a:rPr>
              <a:t>Gallito de las rocas </a:t>
            </a:r>
          </a:p>
          <a:p>
            <a:pPr algn="ctr"/>
            <a:r>
              <a:rPr lang="es-PE" i="1" dirty="0">
                <a:latin typeface="Calibri" pitchFamily="34" charset="0"/>
                <a:cs typeface="Calibri" pitchFamily="34" charset="0"/>
              </a:rPr>
              <a:t>(</a:t>
            </a:r>
            <a:r>
              <a:rPr lang="es-PE" i="1" dirty="0" err="1">
                <a:latin typeface="Calibri" pitchFamily="34" charset="0"/>
                <a:cs typeface="Calibri" pitchFamily="34" charset="0"/>
              </a:rPr>
              <a:t>Rupicola</a:t>
            </a:r>
            <a:r>
              <a:rPr lang="es-PE" i="1" dirty="0">
                <a:latin typeface="Calibri" pitchFamily="34" charset="0"/>
                <a:cs typeface="Calibri" pitchFamily="34" charset="0"/>
              </a:rPr>
              <a:t> peruviana)</a:t>
            </a:r>
            <a:endParaRPr lang="es-PE" i="1" dirty="0"/>
          </a:p>
        </p:txBody>
      </p:sp>
      <p:pic>
        <p:nvPicPr>
          <p:cNvPr id="10" name="9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1484784"/>
            <a:ext cx="3280470" cy="3384376"/>
          </a:xfrm>
          <a:prstGeom prst="rect">
            <a:avLst/>
          </a:prstGeom>
        </p:spPr>
      </p:pic>
      <p:sp>
        <p:nvSpPr>
          <p:cNvPr id="12" name="11 CuadroTexto"/>
          <p:cNvSpPr txBox="1"/>
          <p:nvPr/>
        </p:nvSpPr>
        <p:spPr>
          <a:xfrm>
            <a:off x="5105423" y="5229199"/>
            <a:ext cx="3280470" cy="646331"/>
          </a:xfrm>
          <a:prstGeom prst="rect">
            <a:avLst/>
          </a:prstGeom>
          <a:noFill/>
        </p:spPr>
        <p:txBody>
          <a:bodyPr wrap="square" rtlCol="0">
            <a:spAutoFit/>
          </a:bodyPr>
          <a:lstStyle/>
          <a:p>
            <a:pPr algn="ctr"/>
            <a:r>
              <a:rPr lang="es-PE" dirty="0">
                <a:latin typeface="Calibri" pitchFamily="34" charset="0"/>
                <a:cs typeface="Calibri" pitchFamily="34" charset="0"/>
              </a:rPr>
              <a:t>Árbol de la Quina</a:t>
            </a:r>
          </a:p>
          <a:p>
            <a:pPr algn="ctr"/>
            <a:r>
              <a:rPr lang="es-PE" i="1" dirty="0">
                <a:latin typeface="Calibri" pitchFamily="34" charset="0"/>
                <a:cs typeface="Calibri" pitchFamily="34" charset="0"/>
              </a:rPr>
              <a:t>(</a:t>
            </a:r>
            <a:r>
              <a:rPr lang="es-PE" i="1" dirty="0" err="1">
                <a:latin typeface="Calibri" pitchFamily="34" charset="0"/>
                <a:cs typeface="Calibri" pitchFamily="34" charset="0"/>
              </a:rPr>
              <a:t>Cinchona</a:t>
            </a:r>
            <a:r>
              <a:rPr lang="es-PE" i="1" dirty="0">
                <a:latin typeface="Calibri" pitchFamily="34" charset="0"/>
                <a:cs typeface="Calibri" pitchFamily="34" charset="0"/>
              </a:rPr>
              <a:t> </a:t>
            </a:r>
            <a:r>
              <a:rPr lang="es-PE" i="1" dirty="0" err="1">
                <a:latin typeface="Calibri" pitchFamily="34" charset="0"/>
                <a:cs typeface="Calibri" pitchFamily="34" charset="0"/>
              </a:rPr>
              <a:t>officinalis</a:t>
            </a:r>
            <a:r>
              <a:rPr lang="es-PE" i="1" dirty="0">
                <a:latin typeface="Calibri" pitchFamily="34" charset="0"/>
                <a:cs typeface="Calibri" pitchFamily="34" charset="0"/>
              </a:rPr>
              <a:t>)</a:t>
            </a:r>
            <a:endParaRPr lang="es-PE" i="1" dirty="0"/>
          </a:p>
        </p:txBody>
      </p:sp>
    </p:spTree>
    <p:extLst>
      <p:ext uri="{BB962C8B-B14F-4D97-AF65-F5344CB8AC3E}">
        <p14:creationId xmlns:p14="http://schemas.microsoft.com/office/powerpoint/2010/main" val="2913967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80878DD-CEF5-4A8A-9EA4-1CB58438FE63}" type="datetime1">
              <a:rPr lang="es-PE" smtClean="0"/>
              <a:pPr/>
              <a:t>1/06/2025</a:t>
            </a:fld>
            <a:endParaRPr lang="es-PE" dirty="0"/>
          </a:p>
        </p:txBody>
      </p:sp>
      <p:sp>
        <p:nvSpPr>
          <p:cNvPr id="3" name="2 Marcador de pie de página"/>
          <p:cNvSpPr>
            <a:spLocks noGrp="1"/>
          </p:cNvSpPr>
          <p:nvPr>
            <p:ph type="ftr" sz="quarter" idx="11"/>
          </p:nvPr>
        </p:nvSpPr>
        <p:spPr/>
        <p:txBody>
          <a:bodyPr/>
          <a:lstStyle/>
          <a:p>
            <a:endParaRPr lang="es-PE" dirty="0"/>
          </a:p>
        </p:txBody>
      </p:sp>
      <p:sp>
        <p:nvSpPr>
          <p:cNvPr id="4" name="3 Marcador de número de diapositiva"/>
          <p:cNvSpPr>
            <a:spLocks noGrp="1"/>
          </p:cNvSpPr>
          <p:nvPr>
            <p:ph type="sldNum" sz="quarter" idx="12"/>
          </p:nvPr>
        </p:nvSpPr>
        <p:spPr/>
        <p:txBody>
          <a:bodyPr/>
          <a:lstStyle/>
          <a:p>
            <a:fld id="{BF9D63FF-63B4-4A03-AF00-08A3F4ABD03D}" type="slidenum">
              <a:rPr lang="es-PE" smtClean="0"/>
              <a:pPr/>
              <a:t>25</a:t>
            </a:fld>
            <a:endParaRPr lang="es-PE" dirty="0"/>
          </a:p>
        </p:txBody>
      </p:sp>
      <p:sp>
        <p:nvSpPr>
          <p:cNvPr id="5" name="4 CuadroTexto"/>
          <p:cNvSpPr txBox="1"/>
          <p:nvPr/>
        </p:nvSpPr>
        <p:spPr>
          <a:xfrm>
            <a:off x="558426" y="536356"/>
            <a:ext cx="7632848" cy="707886"/>
          </a:xfrm>
          <a:prstGeom prst="rect">
            <a:avLst/>
          </a:prstGeom>
          <a:noFill/>
        </p:spPr>
        <p:txBody>
          <a:bodyPr wrap="square" rtlCol="0">
            <a:spAutoFit/>
          </a:bodyPr>
          <a:lstStyle/>
          <a:p>
            <a:r>
              <a:rPr lang="es-PE" sz="4000" b="1" dirty="0">
                <a:latin typeface="Calibri" pitchFamily="34" charset="0"/>
                <a:cs typeface="Calibri" pitchFamily="34" charset="0"/>
              </a:rPr>
              <a:t>Definición del Proyecto a realizar</a:t>
            </a:r>
          </a:p>
        </p:txBody>
      </p:sp>
      <p:sp>
        <p:nvSpPr>
          <p:cNvPr id="6" name="5 CuadroTexto"/>
          <p:cNvSpPr txBox="1"/>
          <p:nvPr/>
        </p:nvSpPr>
        <p:spPr>
          <a:xfrm>
            <a:off x="592048" y="1392168"/>
            <a:ext cx="7992888" cy="3970318"/>
          </a:xfrm>
          <a:prstGeom prst="rect">
            <a:avLst/>
          </a:prstGeom>
          <a:noFill/>
        </p:spPr>
        <p:txBody>
          <a:bodyPr wrap="square" rtlCol="0">
            <a:spAutoFit/>
          </a:bodyPr>
          <a:lstStyle/>
          <a:p>
            <a:pPr algn="just"/>
            <a:r>
              <a:rPr lang="es-PE" sz="2800" dirty="0">
                <a:latin typeface="Calibri" pitchFamily="34" charset="0"/>
                <a:cs typeface="Calibri" pitchFamily="34" charset="0"/>
              </a:rPr>
              <a:t>Este proyecto consiste en la conservación y el mantenimiento del Parque Nacional de Cutervo mediante una estrategia, la cual ayude a terminar con los problemas que se encuentran en este parque.  Esta estrategia consiste en darle más seguridad a este lugar ya que, a pesar de ser el primer parque nacional, se encuentra olvidado y cuenta con una seguridad deficiente.  Es por esto, que están los constantes problemas.</a:t>
            </a:r>
          </a:p>
        </p:txBody>
      </p:sp>
    </p:spTree>
    <p:extLst>
      <p:ext uri="{BB962C8B-B14F-4D97-AF65-F5344CB8AC3E}">
        <p14:creationId xmlns:p14="http://schemas.microsoft.com/office/powerpoint/2010/main" val="1748816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80878DD-CEF5-4A8A-9EA4-1CB58438FE63}" type="datetime1">
              <a:rPr lang="es-PE" smtClean="0"/>
              <a:pPr/>
              <a:t>1/06/2025</a:t>
            </a:fld>
            <a:endParaRPr lang="es-PE" dirty="0"/>
          </a:p>
        </p:txBody>
      </p:sp>
      <p:sp>
        <p:nvSpPr>
          <p:cNvPr id="4" name="3 Marcador de número de diapositiva"/>
          <p:cNvSpPr>
            <a:spLocks noGrp="1"/>
          </p:cNvSpPr>
          <p:nvPr>
            <p:ph type="sldNum" sz="quarter" idx="12"/>
          </p:nvPr>
        </p:nvSpPr>
        <p:spPr/>
        <p:txBody>
          <a:bodyPr/>
          <a:lstStyle/>
          <a:p>
            <a:fld id="{BF9D63FF-63B4-4A03-AF00-08A3F4ABD03D}" type="slidenum">
              <a:rPr lang="es-PE" smtClean="0"/>
              <a:pPr/>
              <a:t>26</a:t>
            </a:fld>
            <a:endParaRPr lang="es-PE" dirty="0"/>
          </a:p>
        </p:txBody>
      </p:sp>
      <p:sp>
        <p:nvSpPr>
          <p:cNvPr id="5" name="4 CuadroTexto"/>
          <p:cNvSpPr txBox="1"/>
          <p:nvPr/>
        </p:nvSpPr>
        <p:spPr>
          <a:xfrm>
            <a:off x="539552" y="332656"/>
            <a:ext cx="8064896" cy="1323439"/>
          </a:xfrm>
          <a:prstGeom prst="rect">
            <a:avLst/>
          </a:prstGeom>
          <a:noFill/>
        </p:spPr>
        <p:txBody>
          <a:bodyPr wrap="square" rtlCol="0">
            <a:spAutoFit/>
          </a:bodyPr>
          <a:lstStyle/>
          <a:p>
            <a:r>
              <a:rPr lang="es-PE" sz="4000" b="1" dirty="0">
                <a:latin typeface="Calibri" pitchFamily="34" charset="0"/>
                <a:cs typeface="Calibri" pitchFamily="34" charset="0"/>
              </a:rPr>
              <a:t>Problemas en el Parque Nacional de Cutervo.</a:t>
            </a:r>
          </a:p>
        </p:txBody>
      </p:sp>
      <p:sp>
        <p:nvSpPr>
          <p:cNvPr id="6" name="5 CuadroTexto"/>
          <p:cNvSpPr txBox="1"/>
          <p:nvPr/>
        </p:nvSpPr>
        <p:spPr>
          <a:xfrm>
            <a:off x="539552" y="1772816"/>
            <a:ext cx="6192688" cy="3970318"/>
          </a:xfrm>
          <a:prstGeom prst="rect">
            <a:avLst/>
          </a:prstGeom>
          <a:noFill/>
        </p:spPr>
        <p:txBody>
          <a:bodyPr wrap="square" rtlCol="0">
            <a:spAutoFit/>
          </a:bodyPr>
          <a:lstStyle/>
          <a:p>
            <a:pPr marL="285750" indent="-285750">
              <a:buFont typeface="Arial" pitchFamily="34" charset="0"/>
              <a:buChar char="•"/>
            </a:pPr>
            <a:r>
              <a:rPr lang="es-PE" sz="3600" dirty="0">
                <a:latin typeface="Calibri" pitchFamily="34" charset="0"/>
                <a:cs typeface="Calibri" pitchFamily="34" charset="0"/>
              </a:rPr>
              <a:t>Invasión de tierras.</a:t>
            </a:r>
          </a:p>
          <a:p>
            <a:pPr marL="285750" indent="-285750">
              <a:buFont typeface="Arial" pitchFamily="34" charset="0"/>
              <a:buChar char="•"/>
            </a:pPr>
            <a:r>
              <a:rPr lang="es-PE" sz="3600" dirty="0">
                <a:latin typeface="Calibri" pitchFamily="34" charset="0"/>
                <a:cs typeface="Calibri" pitchFamily="34" charset="0"/>
              </a:rPr>
              <a:t>Tala ilegal de maderas.</a:t>
            </a:r>
          </a:p>
          <a:p>
            <a:pPr marL="285750" indent="-285750">
              <a:buFont typeface="Arial" pitchFamily="34" charset="0"/>
              <a:buChar char="•"/>
            </a:pPr>
            <a:r>
              <a:rPr lang="es-PE" sz="3600" dirty="0">
                <a:latin typeface="Calibri" pitchFamily="34" charset="0"/>
                <a:cs typeface="Calibri" pitchFamily="34" charset="0"/>
              </a:rPr>
              <a:t>Caza furtiva.</a:t>
            </a:r>
          </a:p>
          <a:p>
            <a:pPr marL="285750" indent="-285750">
              <a:buFont typeface="Arial" pitchFamily="34" charset="0"/>
              <a:buChar char="•"/>
            </a:pPr>
            <a:r>
              <a:rPr lang="es-PE" sz="3600" dirty="0">
                <a:latin typeface="Calibri" pitchFamily="34" charset="0"/>
                <a:cs typeface="Calibri" pitchFamily="34" charset="0"/>
              </a:rPr>
              <a:t>Quema de bosques.</a:t>
            </a:r>
          </a:p>
          <a:p>
            <a:pPr marL="285750" indent="-285750">
              <a:buFont typeface="Arial" pitchFamily="34" charset="0"/>
              <a:buChar char="•"/>
            </a:pPr>
            <a:r>
              <a:rPr lang="es-PE" sz="3600" dirty="0">
                <a:latin typeface="Calibri" pitchFamily="34" charset="0"/>
                <a:cs typeface="Calibri" pitchFamily="34" charset="0"/>
              </a:rPr>
              <a:t>Alteración del paisaje.</a:t>
            </a:r>
          </a:p>
          <a:p>
            <a:pPr marL="285750" indent="-285750">
              <a:buFont typeface="Arial" pitchFamily="34" charset="0"/>
              <a:buChar char="•"/>
            </a:pPr>
            <a:r>
              <a:rPr lang="es-PE" sz="3600" dirty="0">
                <a:latin typeface="Calibri" pitchFamily="34" charset="0"/>
                <a:cs typeface="Calibri" pitchFamily="34" charset="0"/>
              </a:rPr>
              <a:t>Huidas de especies a otras zonas.</a:t>
            </a:r>
          </a:p>
        </p:txBody>
      </p:sp>
    </p:spTree>
    <p:extLst>
      <p:ext uri="{BB962C8B-B14F-4D97-AF65-F5344CB8AC3E}">
        <p14:creationId xmlns:p14="http://schemas.microsoft.com/office/powerpoint/2010/main" val="1318809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80878DD-CEF5-4A8A-9EA4-1CB58438FE63}" type="datetime1">
              <a:rPr lang="es-PE" smtClean="0"/>
              <a:pPr/>
              <a:t>1/06/2025</a:t>
            </a:fld>
            <a:endParaRPr lang="es-PE" dirty="0"/>
          </a:p>
        </p:txBody>
      </p:sp>
      <p:sp>
        <p:nvSpPr>
          <p:cNvPr id="4" name="3 Marcador de número de diapositiva"/>
          <p:cNvSpPr>
            <a:spLocks noGrp="1"/>
          </p:cNvSpPr>
          <p:nvPr>
            <p:ph type="sldNum" sz="quarter" idx="12"/>
          </p:nvPr>
        </p:nvSpPr>
        <p:spPr/>
        <p:txBody>
          <a:bodyPr/>
          <a:lstStyle/>
          <a:p>
            <a:fld id="{BF9D63FF-63B4-4A03-AF00-08A3F4ABD03D}" type="slidenum">
              <a:rPr lang="es-PE" smtClean="0"/>
              <a:pPr/>
              <a:t>27</a:t>
            </a:fld>
            <a:endParaRPr lang="es-PE" dirty="0"/>
          </a:p>
        </p:txBody>
      </p:sp>
      <p:sp>
        <p:nvSpPr>
          <p:cNvPr id="5" name="4 CuadroTexto"/>
          <p:cNvSpPr txBox="1"/>
          <p:nvPr/>
        </p:nvSpPr>
        <p:spPr>
          <a:xfrm>
            <a:off x="611560" y="188640"/>
            <a:ext cx="7992888" cy="1200329"/>
          </a:xfrm>
          <a:prstGeom prst="rect">
            <a:avLst/>
          </a:prstGeom>
          <a:noFill/>
        </p:spPr>
        <p:txBody>
          <a:bodyPr wrap="square" rtlCol="0">
            <a:spAutoFit/>
          </a:bodyPr>
          <a:lstStyle/>
          <a:p>
            <a:r>
              <a:rPr lang="es-PE" sz="3600" b="1" dirty="0">
                <a:latin typeface="Calibri" pitchFamily="34" charset="0"/>
                <a:cs typeface="Calibri" pitchFamily="34" charset="0"/>
              </a:rPr>
              <a:t>Importancia del Parque Nacional de Cutervo</a:t>
            </a:r>
          </a:p>
        </p:txBody>
      </p:sp>
      <p:sp>
        <p:nvSpPr>
          <p:cNvPr id="6" name="5 CuadroTexto"/>
          <p:cNvSpPr txBox="1"/>
          <p:nvPr/>
        </p:nvSpPr>
        <p:spPr>
          <a:xfrm>
            <a:off x="582318" y="1268760"/>
            <a:ext cx="7848872" cy="4893647"/>
          </a:xfrm>
          <a:prstGeom prst="rect">
            <a:avLst/>
          </a:prstGeom>
          <a:noFill/>
        </p:spPr>
        <p:txBody>
          <a:bodyPr wrap="square" rtlCol="0">
            <a:spAutoFit/>
          </a:bodyPr>
          <a:lstStyle/>
          <a:p>
            <a:pPr marL="285750" indent="-285750" algn="just">
              <a:buFont typeface="Arial" pitchFamily="34" charset="0"/>
              <a:buChar char="•"/>
            </a:pPr>
            <a:r>
              <a:rPr lang="es-PE" sz="2400" dirty="0">
                <a:latin typeface="Calibri" pitchFamily="34" charset="0"/>
                <a:cs typeface="Calibri" pitchFamily="34" charset="0"/>
              </a:rPr>
              <a:t>Se encuentra una variable vegetación como lo es el árbol de la Quina (</a:t>
            </a:r>
            <a:r>
              <a:rPr lang="es-PE" sz="2400" dirty="0" err="1">
                <a:latin typeface="Calibri" pitchFamily="34" charset="0"/>
                <a:cs typeface="Calibri" pitchFamily="34" charset="0"/>
              </a:rPr>
              <a:t>Cinchona</a:t>
            </a:r>
            <a:r>
              <a:rPr lang="es-PE" sz="2400" dirty="0">
                <a:latin typeface="Calibri" pitchFamily="34" charset="0"/>
                <a:cs typeface="Calibri" pitchFamily="34" charset="0"/>
              </a:rPr>
              <a:t> </a:t>
            </a:r>
            <a:r>
              <a:rPr lang="es-PE" sz="2400" dirty="0" err="1">
                <a:latin typeface="Calibri" pitchFamily="34" charset="0"/>
                <a:cs typeface="Calibri" pitchFamily="34" charset="0"/>
              </a:rPr>
              <a:t>officinalis</a:t>
            </a:r>
            <a:r>
              <a:rPr lang="es-PE" sz="2400" dirty="0">
                <a:latin typeface="Calibri" pitchFamily="34" charset="0"/>
                <a:cs typeface="Calibri" pitchFamily="34" charset="0"/>
              </a:rPr>
              <a:t>), jacarandás (Jacaranda </a:t>
            </a:r>
            <a:r>
              <a:rPr lang="es-PE" sz="2400" dirty="0" err="1">
                <a:latin typeface="Calibri" pitchFamily="34" charset="0"/>
                <a:cs typeface="Calibri" pitchFamily="34" charset="0"/>
              </a:rPr>
              <a:t>mimosifolia</a:t>
            </a:r>
            <a:r>
              <a:rPr lang="es-PE" sz="2400" dirty="0">
                <a:latin typeface="Calibri" pitchFamily="34" charset="0"/>
                <a:cs typeface="Calibri" pitchFamily="34" charset="0"/>
              </a:rPr>
              <a:t>), helechos arbóreos y plantas medicinales.</a:t>
            </a:r>
          </a:p>
          <a:p>
            <a:pPr marL="285750" indent="-285750" algn="just">
              <a:buFont typeface="Arial" pitchFamily="34" charset="0"/>
              <a:buChar char="•"/>
            </a:pPr>
            <a:r>
              <a:rPr lang="es-PE" sz="2400" dirty="0">
                <a:latin typeface="Calibri" pitchFamily="34" charset="0"/>
                <a:cs typeface="Calibri" pitchFamily="34" charset="0"/>
              </a:rPr>
              <a:t>Se encuentra también una variable fauna silvestre como lo son los guácharos (</a:t>
            </a:r>
            <a:r>
              <a:rPr lang="es-PE" sz="2400" dirty="0" err="1">
                <a:latin typeface="Calibri" pitchFamily="34" charset="0"/>
                <a:cs typeface="Calibri" pitchFamily="34" charset="0"/>
              </a:rPr>
              <a:t>Steatornis</a:t>
            </a:r>
            <a:r>
              <a:rPr lang="es-PE" sz="2400" dirty="0">
                <a:latin typeface="Calibri" pitchFamily="34" charset="0"/>
                <a:cs typeface="Calibri" pitchFamily="34" charset="0"/>
              </a:rPr>
              <a:t> </a:t>
            </a:r>
            <a:r>
              <a:rPr lang="es-PE" sz="2400" dirty="0" err="1">
                <a:latin typeface="Calibri" pitchFamily="34" charset="0"/>
                <a:cs typeface="Calibri" pitchFamily="34" charset="0"/>
              </a:rPr>
              <a:t>caripensis</a:t>
            </a:r>
            <a:r>
              <a:rPr lang="es-PE" sz="2400" dirty="0">
                <a:latin typeface="Calibri" pitchFamily="34" charset="0"/>
                <a:cs typeface="Calibri" pitchFamily="34" charset="0"/>
              </a:rPr>
              <a:t>), que son la mas importante atracción que tiene este parque; el oso de anteojos (</a:t>
            </a:r>
            <a:r>
              <a:rPr lang="es-PE" sz="2400" dirty="0" err="1">
                <a:latin typeface="Calibri" pitchFamily="34" charset="0"/>
                <a:cs typeface="Calibri" pitchFamily="34" charset="0"/>
              </a:rPr>
              <a:t>Tremarctos</a:t>
            </a:r>
            <a:r>
              <a:rPr lang="es-PE" sz="2400" dirty="0">
                <a:latin typeface="Calibri" pitchFamily="34" charset="0"/>
                <a:cs typeface="Calibri" pitchFamily="34" charset="0"/>
              </a:rPr>
              <a:t> </a:t>
            </a:r>
            <a:r>
              <a:rPr lang="es-PE" sz="2400" dirty="0" err="1">
                <a:latin typeface="Calibri" pitchFamily="34" charset="0"/>
                <a:cs typeface="Calibri" pitchFamily="34" charset="0"/>
              </a:rPr>
              <a:t>ornatus</a:t>
            </a:r>
            <a:r>
              <a:rPr lang="es-PE" sz="2400" dirty="0">
                <a:latin typeface="Calibri" pitchFamily="34" charset="0"/>
                <a:cs typeface="Calibri" pitchFamily="34" charset="0"/>
              </a:rPr>
              <a:t>), el gallito de las rocas (</a:t>
            </a:r>
            <a:r>
              <a:rPr lang="es-PE" sz="2400" dirty="0" err="1">
                <a:latin typeface="Calibri" pitchFamily="34" charset="0"/>
                <a:cs typeface="Calibri" pitchFamily="34" charset="0"/>
              </a:rPr>
              <a:t>Rupicola</a:t>
            </a:r>
            <a:r>
              <a:rPr lang="es-PE" sz="2400" dirty="0">
                <a:latin typeface="Calibri" pitchFamily="34" charset="0"/>
                <a:cs typeface="Calibri" pitchFamily="34" charset="0"/>
              </a:rPr>
              <a:t> peruviana), puma (puma </a:t>
            </a:r>
            <a:r>
              <a:rPr lang="es-PE" sz="2400" dirty="0" err="1">
                <a:latin typeface="Calibri" pitchFamily="34" charset="0"/>
                <a:cs typeface="Calibri" pitchFamily="34" charset="0"/>
              </a:rPr>
              <a:t>concolor</a:t>
            </a:r>
            <a:r>
              <a:rPr lang="es-PE" sz="2400" dirty="0">
                <a:latin typeface="Calibri" pitchFamily="34" charset="0"/>
                <a:cs typeface="Calibri" pitchFamily="34" charset="0"/>
              </a:rPr>
              <a:t>),  jaguar (</a:t>
            </a:r>
            <a:r>
              <a:rPr lang="es-PE" sz="2400" dirty="0" err="1">
                <a:latin typeface="Calibri" pitchFamily="34" charset="0"/>
                <a:cs typeface="Calibri" pitchFamily="34" charset="0"/>
              </a:rPr>
              <a:t>Panthera</a:t>
            </a:r>
            <a:r>
              <a:rPr lang="es-PE" sz="2400" dirty="0">
                <a:latin typeface="Calibri" pitchFamily="34" charset="0"/>
                <a:cs typeface="Calibri" pitchFamily="34" charset="0"/>
              </a:rPr>
              <a:t> </a:t>
            </a:r>
            <a:r>
              <a:rPr lang="es-PE" sz="2400" dirty="0" err="1">
                <a:latin typeface="Calibri" pitchFamily="34" charset="0"/>
                <a:cs typeface="Calibri" pitchFamily="34" charset="0"/>
              </a:rPr>
              <a:t>onca</a:t>
            </a:r>
            <a:r>
              <a:rPr lang="es-PE" sz="2400" dirty="0">
                <a:latin typeface="Calibri" pitchFamily="34" charset="0"/>
                <a:cs typeface="Calibri" pitchFamily="34" charset="0"/>
              </a:rPr>
              <a:t>).</a:t>
            </a:r>
          </a:p>
          <a:p>
            <a:pPr marL="285750" indent="-285750" algn="just">
              <a:buFont typeface="Arial" pitchFamily="34" charset="0"/>
              <a:buChar char="•"/>
            </a:pPr>
            <a:r>
              <a:rPr lang="es-PE" sz="2400" dirty="0" err="1">
                <a:latin typeface="Calibri" pitchFamily="34" charset="0"/>
                <a:cs typeface="Calibri" pitchFamily="34" charset="0"/>
              </a:rPr>
              <a:t>Tambien</a:t>
            </a:r>
            <a:r>
              <a:rPr lang="es-PE" sz="2400" dirty="0">
                <a:latin typeface="Calibri" pitchFamily="34" charset="0"/>
                <a:cs typeface="Calibri" pitchFamily="34" charset="0"/>
              </a:rPr>
              <a:t> se encuentran restos </a:t>
            </a:r>
            <a:r>
              <a:rPr lang="es-PE" sz="2400" dirty="0" err="1">
                <a:latin typeface="Calibri" pitchFamily="34" charset="0"/>
                <a:cs typeface="Calibri" pitchFamily="34" charset="0"/>
              </a:rPr>
              <a:t>arqueologicos</a:t>
            </a:r>
            <a:r>
              <a:rPr lang="es-PE" sz="2400" dirty="0">
                <a:latin typeface="Calibri" pitchFamily="34" charset="0"/>
                <a:cs typeface="Calibri" pitchFamily="34" charset="0"/>
              </a:rPr>
              <a:t> como lo es La Ramada, de piedras talladas; y las Torres de </a:t>
            </a:r>
            <a:r>
              <a:rPr lang="es-PE" sz="2400" dirty="0" err="1">
                <a:latin typeface="Calibri" pitchFamily="34" charset="0"/>
                <a:cs typeface="Calibri" pitchFamily="34" charset="0"/>
              </a:rPr>
              <a:t>Llipa</a:t>
            </a:r>
            <a:r>
              <a:rPr lang="es-PE" sz="2400" dirty="0">
                <a:latin typeface="Calibri" pitchFamily="34" charset="0"/>
                <a:cs typeface="Calibri" pitchFamily="34" charset="0"/>
              </a:rPr>
              <a:t>, hechas con piedras planas, cabezas clavas, pinturas rupestres y una fortaleza en la cumbre de </a:t>
            </a:r>
            <a:r>
              <a:rPr lang="es-PE" sz="2400" dirty="0" err="1">
                <a:latin typeface="Calibri" pitchFamily="34" charset="0"/>
                <a:cs typeface="Calibri" pitchFamily="34" charset="0"/>
              </a:rPr>
              <a:t>Ylucán</a:t>
            </a:r>
            <a:r>
              <a:rPr lang="es-PE" sz="2400" dirty="0">
                <a:latin typeface="Calibri" pitchFamily="34" charset="0"/>
                <a:cs typeface="Calibri" pitchFamily="34" charset="0"/>
              </a:rPr>
              <a:t>.</a:t>
            </a:r>
          </a:p>
        </p:txBody>
      </p:sp>
    </p:spTree>
    <p:extLst>
      <p:ext uri="{BB962C8B-B14F-4D97-AF65-F5344CB8AC3E}">
        <p14:creationId xmlns:p14="http://schemas.microsoft.com/office/powerpoint/2010/main" val="482150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80878DD-CEF5-4A8A-9EA4-1CB58438FE63}" type="datetime1">
              <a:rPr lang="es-PE" smtClean="0"/>
              <a:pPr/>
              <a:t>1/06/2025</a:t>
            </a:fld>
            <a:endParaRPr lang="es-PE" dirty="0"/>
          </a:p>
        </p:txBody>
      </p:sp>
      <p:sp>
        <p:nvSpPr>
          <p:cNvPr id="4" name="3 Marcador de número de diapositiva"/>
          <p:cNvSpPr>
            <a:spLocks noGrp="1"/>
          </p:cNvSpPr>
          <p:nvPr>
            <p:ph type="sldNum" sz="quarter" idx="12"/>
          </p:nvPr>
        </p:nvSpPr>
        <p:spPr/>
        <p:txBody>
          <a:bodyPr/>
          <a:lstStyle/>
          <a:p>
            <a:fld id="{BF9D63FF-63B4-4A03-AF00-08A3F4ABD03D}" type="slidenum">
              <a:rPr lang="es-PE" smtClean="0"/>
              <a:pPr/>
              <a:t>28</a:t>
            </a:fld>
            <a:endParaRPr lang="es-PE" dirty="0"/>
          </a:p>
        </p:txBody>
      </p:sp>
      <p:graphicFrame>
        <p:nvGraphicFramePr>
          <p:cNvPr id="5" name="4 Objeto"/>
          <p:cNvGraphicFramePr>
            <a:graphicFrameLocks noChangeAspect="1"/>
          </p:cNvGraphicFramePr>
          <p:nvPr/>
        </p:nvGraphicFramePr>
        <p:xfrm>
          <a:off x="1403648" y="332656"/>
          <a:ext cx="6552728" cy="5826261"/>
        </p:xfrm>
        <a:graphic>
          <a:graphicData uri="http://schemas.openxmlformats.org/presentationml/2006/ole">
            <mc:AlternateContent xmlns:mc="http://schemas.openxmlformats.org/markup-compatibility/2006">
              <mc:Choice xmlns:v="urn:schemas-microsoft-com:vml" Requires="v">
                <p:oleObj spid="_x0000_s1042" name="Hoja de cálculo" r:id="rId3" imgW="4295792" imgH="3819575" progId="Excel.Sheet.12">
                  <p:embed/>
                </p:oleObj>
              </mc:Choice>
              <mc:Fallback>
                <p:oleObj name="Hoja de cálculo" r:id="rId3" imgW="4295792" imgH="3819575" progId="Excel.Sheet.12">
                  <p:embed/>
                  <p:pic>
                    <p:nvPicPr>
                      <p:cNvPr id="5" name="4 Objeto"/>
                      <p:cNvPicPr/>
                      <p:nvPr/>
                    </p:nvPicPr>
                    <p:blipFill>
                      <a:blip r:embed="rId4"/>
                      <a:stretch>
                        <a:fillRect/>
                      </a:stretch>
                    </p:blipFill>
                    <p:spPr>
                      <a:xfrm>
                        <a:off x="1403648" y="332656"/>
                        <a:ext cx="6552728" cy="5826261"/>
                      </a:xfrm>
                      <a:prstGeom prst="rect">
                        <a:avLst/>
                      </a:prstGeom>
                      <a:solidFill>
                        <a:schemeClr val="bg2"/>
                      </a:solidFill>
                    </p:spPr>
                  </p:pic>
                </p:oleObj>
              </mc:Fallback>
            </mc:AlternateContent>
          </a:graphicData>
        </a:graphic>
      </p:graphicFrame>
    </p:spTree>
    <p:extLst>
      <p:ext uri="{BB962C8B-B14F-4D97-AF65-F5344CB8AC3E}">
        <p14:creationId xmlns:p14="http://schemas.microsoft.com/office/powerpoint/2010/main" val="411317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2795CE-84DC-A784-5AC1-69A682391248}"/>
              </a:ext>
            </a:extLst>
          </p:cNvPr>
          <p:cNvSpPr>
            <a:spLocks noGrp="1"/>
          </p:cNvSpPr>
          <p:nvPr>
            <p:ph type="title"/>
          </p:nvPr>
        </p:nvSpPr>
        <p:spPr>
          <a:xfrm>
            <a:off x="628650" y="974727"/>
            <a:ext cx="7886700" cy="512880"/>
          </a:xfrm>
        </p:spPr>
        <p:txBody>
          <a:bodyPr>
            <a:normAutofit fontScale="90000"/>
          </a:bodyPr>
          <a:lstStyle/>
          <a:p>
            <a:r>
              <a:rPr lang="es-ES" dirty="0"/>
              <a:t>                       </a:t>
            </a:r>
            <a:r>
              <a:rPr lang="es-ES" sz="2700" dirty="0"/>
              <a:t>Comentario</a:t>
            </a:r>
            <a:endParaRPr lang="es-PE" sz="2700" dirty="0"/>
          </a:p>
        </p:txBody>
      </p:sp>
      <p:sp>
        <p:nvSpPr>
          <p:cNvPr id="3" name="Marcador de contenido 2">
            <a:extLst>
              <a:ext uri="{FF2B5EF4-FFF2-40B4-BE49-F238E27FC236}">
                <a16:creationId xmlns:a16="http://schemas.microsoft.com/office/drawing/2014/main" id="{F599B0F8-6A09-F929-64F2-A588B975F7DB}"/>
              </a:ext>
            </a:extLst>
          </p:cNvPr>
          <p:cNvSpPr>
            <a:spLocks noGrp="1"/>
          </p:cNvSpPr>
          <p:nvPr>
            <p:ph idx="1"/>
          </p:nvPr>
        </p:nvSpPr>
        <p:spPr>
          <a:xfrm>
            <a:off x="628650" y="1487607"/>
            <a:ext cx="7886700" cy="5298956"/>
          </a:xfrm>
        </p:spPr>
        <p:txBody>
          <a:bodyPr/>
          <a:lstStyle/>
          <a:p>
            <a:endParaRPr lang="es-PE" dirty="0"/>
          </a:p>
        </p:txBody>
      </p:sp>
    </p:spTree>
    <p:extLst>
      <p:ext uri="{BB962C8B-B14F-4D97-AF65-F5344CB8AC3E}">
        <p14:creationId xmlns:p14="http://schemas.microsoft.com/office/powerpoint/2010/main" val="176374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F967918-8321-AA31-058F-CB3495354897}"/>
              </a:ext>
            </a:extLst>
          </p:cNvPr>
          <p:cNvSpPr>
            <a:spLocks noGrp="1"/>
          </p:cNvSpPr>
          <p:nvPr>
            <p:ph type="dt" sz="half" idx="10"/>
          </p:nvPr>
        </p:nvSpPr>
        <p:spPr/>
        <p:txBody>
          <a:bodyPr/>
          <a:lstStyle/>
          <a:p>
            <a:fld id="{A80878DD-CEF5-4A8A-9EA4-1CB58438FE63}" type="datetime1">
              <a:rPr lang="es-PE" smtClean="0"/>
              <a:pPr/>
              <a:t>1/06/2025</a:t>
            </a:fld>
            <a:endParaRPr lang="es-PE" dirty="0"/>
          </a:p>
        </p:txBody>
      </p:sp>
      <p:sp>
        <p:nvSpPr>
          <p:cNvPr id="3" name="Marcador de pie de página 2">
            <a:extLst>
              <a:ext uri="{FF2B5EF4-FFF2-40B4-BE49-F238E27FC236}">
                <a16:creationId xmlns:a16="http://schemas.microsoft.com/office/drawing/2014/main" id="{6397706C-CCD2-DB48-B7C1-F49C81E42AB0}"/>
              </a:ext>
            </a:extLst>
          </p:cNvPr>
          <p:cNvSpPr>
            <a:spLocks noGrp="1"/>
          </p:cNvSpPr>
          <p:nvPr>
            <p:ph type="ftr" sz="quarter" idx="11"/>
          </p:nvPr>
        </p:nvSpPr>
        <p:spPr/>
        <p:txBody>
          <a:bodyPr/>
          <a:lstStyle/>
          <a:p>
            <a:r>
              <a:rPr lang="es-PE"/>
              <a:t>Ray Julcamoro Gutierrez</a:t>
            </a:r>
            <a:endParaRPr lang="es-PE" dirty="0"/>
          </a:p>
        </p:txBody>
      </p:sp>
      <p:sp>
        <p:nvSpPr>
          <p:cNvPr id="4" name="Marcador de número de diapositiva 3">
            <a:extLst>
              <a:ext uri="{FF2B5EF4-FFF2-40B4-BE49-F238E27FC236}">
                <a16:creationId xmlns:a16="http://schemas.microsoft.com/office/drawing/2014/main" id="{16E84180-F488-4DDF-97FD-ACF1DA9C4D08}"/>
              </a:ext>
            </a:extLst>
          </p:cNvPr>
          <p:cNvSpPr>
            <a:spLocks noGrp="1"/>
          </p:cNvSpPr>
          <p:nvPr>
            <p:ph type="sldNum" sz="quarter" idx="12"/>
          </p:nvPr>
        </p:nvSpPr>
        <p:spPr/>
        <p:txBody>
          <a:bodyPr/>
          <a:lstStyle/>
          <a:p>
            <a:fld id="{BF9D63FF-63B4-4A03-AF00-08A3F4ABD03D}" type="slidenum">
              <a:rPr lang="es-PE" smtClean="0"/>
              <a:pPr/>
              <a:t>3</a:t>
            </a:fld>
            <a:endParaRPr lang="es-PE" dirty="0"/>
          </a:p>
        </p:txBody>
      </p:sp>
      <p:sp>
        <p:nvSpPr>
          <p:cNvPr id="6" name="CuadroTexto 5">
            <a:extLst>
              <a:ext uri="{FF2B5EF4-FFF2-40B4-BE49-F238E27FC236}">
                <a16:creationId xmlns:a16="http://schemas.microsoft.com/office/drawing/2014/main" id="{8CD400A1-D4FC-3ED7-2539-9DC44479802A}"/>
              </a:ext>
            </a:extLst>
          </p:cNvPr>
          <p:cNvSpPr txBox="1"/>
          <p:nvPr/>
        </p:nvSpPr>
        <p:spPr>
          <a:xfrm>
            <a:off x="914400" y="2551837"/>
            <a:ext cx="6969968" cy="1908215"/>
          </a:xfrm>
          <a:prstGeom prst="rect">
            <a:avLst/>
          </a:prstGeom>
          <a:noFill/>
        </p:spPr>
        <p:txBody>
          <a:bodyPr wrap="square">
            <a:spAutoFit/>
          </a:bodyPr>
          <a:lstStyle/>
          <a:p>
            <a:pPr algn="just"/>
            <a:endParaRPr lang="es-ES" sz="1800" b="0" i="0" dirty="0">
              <a:solidFill>
                <a:srgbClr val="4D5156"/>
              </a:solidFill>
              <a:effectLst/>
              <a:latin typeface="Google Sans"/>
            </a:endParaRPr>
          </a:p>
          <a:p>
            <a:pPr algn="just"/>
            <a:r>
              <a:rPr lang="es-ES" sz="2000" b="0" i="0" dirty="0">
                <a:solidFill>
                  <a:srgbClr val="202124"/>
                </a:solidFill>
                <a:effectLst/>
                <a:latin typeface="Google Sans"/>
              </a:rPr>
              <a:t>               ¿Que se entiende por zona de vida?</a:t>
            </a:r>
          </a:p>
          <a:p>
            <a:pPr algn="just"/>
            <a:endParaRPr lang="es-ES" sz="2000" b="0" i="0" dirty="0">
              <a:solidFill>
                <a:srgbClr val="202124"/>
              </a:solidFill>
              <a:effectLst/>
              <a:latin typeface="arial" panose="020B0604020202020204" pitchFamily="34" charset="0"/>
            </a:endParaRPr>
          </a:p>
          <a:p>
            <a:pPr algn="just"/>
            <a:r>
              <a:rPr lang="es-ES" sz="2000" b="0" i="0" dirty="0">
                <a:solidFill>
                  <a:srgbClr val="4D5156"/>
                </a:solidFill>
                <a:effectLst/>
                <a:latin typeface="Google Sans"/>
              </a:rPr>
              <a:t>Una zona de vida es un </a:t>
            </a:r>
            <a:r>
              <a:rPr lang="es-ES" sz="2000" b="0" i="0" dirty="0">
                <a:solidFill>
                  <a:srgbClr val="040C28"/>
                </a:solidFill>
                <a:effectLst/>
                <a:latin typeface="Google Sans"/>
              </a:rPr>
              <a:t>grupo de unidades naturales básicas que tiene regiones con crecimiento similar de plantas dentro de un rango definido de condiciones climáticas</a:t>
            </a:r>
            <a:endParaRPr lang="es-ES" sz="2000" b="0" i="0" dirty="0">
              <a:solidFill>
                <a:srgbClr val="202124"/>
              </a:solidFill>
              <a:effectLst/>
              <a:latin typeface="arial" panose="020B0604020202020204" pitchFamily="34" charset="0"/>
            </a:endParaRPr>
          </a:p>
        </p:txBody>
      </p:sp>
    </p:spTree>
    <p:extLst>
      <p:ext uri="{BB962C8B-B14F-4D97-AF65-F5344CB8AC3E}">
        <p14:creationId xmlns:p14="http://schemas.microsoft.com/office/powerpoint/2010/main" val="2252231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483808A6-54C0-DEA4-8BD2-10EE811012CA}"/>
              </a:ext>
            </a:extLst>
          </p:cNvPr>
          <p:cNvSpPr>
            <a:spLocks noGrp="1"/>
          </p:cNvSpPr>
          <p:nvPr>
            <p:ph type="title"/>
          </p:nvPr>
        </p:nvSpPr>
        <p:spPr>
          <a:xfrm>
            <a:off x="914400" y="274638"/>
            <a:ext cx="7772400" cy="563562"/>
          </a:xfrm>
        </p:spPr>
        <p:txBody>
          <a:bodyPr>
            <a:normAutofit fontScale="90000"/>
          </a:bodyPr>
          <a:lstStyle/>
          <a:p>
            <a:r>
              <a:rPr lang="es-ES" dirty="0"/>
              <a:t>                       </a:t>
            </a:r>
            <a:r>
              <a:rPr lang="es-ES" sz="2200" dirty="0"/>
              <a:t>Practica Grupal</a:t>
            </a:r>
            <a:endParaRPr lang="es-PE" sz="2200" dirty="0"/>
          </a:p>
        </p:txBody>
      </p:sp>
      <p:sp>
        <p:nvSpPr>
          <p:cNvPr id="2" name="Marcador de fecha 1">
            <a:extLst>
              <a:ext uri="{FF2B5EF4-FFF2-40B4-BE49-F238E27FC236}">
                <a16:creationId xmlns:a16="http://schemas.microsoft.com/office/drawing/2014/main" id="{53F17CC3-74D7-266B-AF67-912924C19EB2}"/>
              </a:ext>
            </a:extLst>
          </p:cNvPr>
          <p:cNvSpPr>
            <a:spLocks noGrp="1"/>
          </p:cNvSpPr>
          <p:nvPr>
            <p:ph type="dt" sz="half" idx="10"/>
          </p:nvPr>
        </p:nvSpPr>
        <p:spPr/>
        <p:txBody>
          <a:bodyPr/>
          <a:lstStyle/>
          <a:p>
            <a:fld id="{A80878DD-CEF5-4A8A-9EA4-1CB58438FE63}" type="datetime1">
              <a:rPr lang="es-PE" smtClean="0"/>
              <a:pPr/>
              <a:t>1/06/2025</a:t>
            </a:fld>
            <a:endParaRPr lang="es-PE" dirty="0"/>
          </a:p>
        </p:txBody>
      </p:sp>
      <p:sp>
        <p:nvSpPr>
          <p:cNvPr id="4" name="Marcador de número de diapositiva 3">
            <a:extLst>
              <a:ext uri="{FF2B5EF4-FFF2-40B4-BE49-F238E27FC236}">
                <a16:creationId xmlns:a16="http://schemas.microsoft.com/office/drawing/2014/main" id="{65A4F44C-2C52-7174-8303-8BF35E9B0CC4}"/>
              </a:ext>
            </a:extLst>
          </p:cNvPr>
          <p:cNvSpPr>
            <a:spLocks noGrp="1"/>
          </p:cNvSpPr>
          <p:nvPr>
            <p:ph type="sldNum" sz="quarter" idx="12"/>
          </p:nvPr>
        </p:nvSpPr>
        <p:spPr/>
        <p:txBody>
          <a:bodyPr/>
          <a:lstStyle/>
          <a:p>
            <a:fld id="{BF9D63FF-63B4-4A03-AF00-08A3F4ABD03D}" type="slidenum">
              <a:rPr lang="es-PE" smtClean="0"/>
              <a:pPr/>
              <a:t>30</a:t>
            </a:fld>
            <a:endParaRPr lang="es-PE" dirty="0"/>
          </a:p>
        </p:txBody>
      </p:sp>
      <p:sp>
        <p:nvSpPr>
          <p:cNvPr id="6" name="Marcador de contenido 5">
            <a:extLst>
              <a:ext uri="{FF2B5EF4-FFF2-40B4-BE49-F238E27FC236}">
                <a16:creationId xmlns:a16="http://schemas.microsoft.com/office/drawing/2014/main" id="{076BE716-12D7-E2E8-2040-C3396578D2DF}"/>
              </a:ext>
            </a:extLst>
          </p:cNvPr>
          <p:cNvSpPr>
            <a:spLocks noGrp="1"/>
          </p:cNvSpPr>
          <p:nvPr>
            <p:ph sz="quarter" idx="1"/>
          </p:nvPr>
        </p:nvSpPr>
        <p:spPr>
          <a:xfrm>
            <a:off x="914399" y="1676400"/>
            <a:ext cx="7915701" cy="2895600"/>
          </a:xfrm>
        </p:spPr>
        <p:txBody>
          <a:bodyPr>
            <a:normAutofit/>
          </a:bodyPr>
          <a:lstStyle/>
          <a:p>
            <a:r>
              <a:rPr lang="es-ES" sz="2800" dirty="0"/>
              <a:t>Grupo 1: </a:t>
            </a:r>
            <a:r>
              <a:rPr lang="es-ES" sz="2000" dirty="0"/>
              <a:t>Elige la zona de vida de la región donde naciste y esboza un proyecto</a:t>
            </a:r>
          </a:p>
          <a:p>
            <a:r>
              <a:rPr lang="es-ES" sz="2800" dirty="0"/>
              <a:t>Grupo 2: </a:t>
            </a:r>
            <a:r>
              <a:rPr lang="es-ES" sz="2000" dirty="0"/>
              <a:t>Elige la zona de vida de la región donde naciste y esboza un proyecto</a:t>
            </a:r>
          </a:p>
          <a:p>
            <a:r>
              <a:rPr lang="es-ES" sz="2800" dirty="0"/>
              <a:t>Grupo 3. </a:t>
            </a:r>
            <a:r>
              <a:rPr lang="es-ES" sz="2000" dirty="0"/>
              <a:t>Elige la zona de vida de la región donde naciste y esboza un proyecto</a:t>
            </a:r>
            <a:endParaRPr lang="es-PE" sz="2000" dirty="0"/>
          </a:p>
        </p:txBody>
      </p:sp>
    </p:spTree>
    <p:extLst>
      <p:ext uri="{BB962C8B-B14F-4D97-AF65-F5344CB8AC3E}">
        <p14:creationId xmlns:p14="http://schemas.microsoft.com/office/powerpoint/2010/main" val="1870520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87624" y="908720"/>
            <a:ext cx="4536504" cy="369332"/>
          </a:xfrm>
          <a:prstGeom prst="rect">
            <a:avLst/>
          </a:prstGeom>
          <a:noFill/>
        </p:spPr>
        <p:txBody>
          <a:bodyPr wrap="square" rtlCol="0">
            <a:spAutoFit/>
          </a:bodyPr>
          <a:lstStyle/>
          <a:p>
            <a:r>
              <a:rPr lang="es-PE" dirty="0">
                <a:solidFill>
                  <a:schemeClr val="bg1"/>
                </a:solidFill>
              </a:rPr>
              <a:t>WEB GRAFÍA </a:t>
            </a:r>
          </a:p>
        </p:txBody>
      </p:sp>
      <p:sp>
        <p:nvSpPr>
          <p:cNvPr id="3" name="2 Rectángulo"/>
          <p:cNvSpPr/>
          <p:nvPr/>
        </p:nvSpPr>
        <p:spPr>
          <a:xfrm>
            <a:off x="857224" y="1428736"/>
            <a:ext cx="6552728" cy="369332"/>
          </a:xfrm>
          <a:prstGeom prst="rect">
            <a:avLst/>
          </a:prstGeom>
        </p:spPr>
        <p:txBody>
          <a:bodyPr wrap="square">
            <a:spAutoFit/>
          </a:bodyPr>
          <a:lstStyle/>
          <a:p>
            <a:r>
              <a:rPr lang="es-PE" dirty="0">
                <a:hlinkClick r:id="rId2"/>
              </a:rPr>
              <a:t>http://es.scribd.com/doc/32987194/INRENA-mapa-ecologico</a:t>
            </a:r>
            <a:r>
              <a:rPr lang="es-PE" dirty="0"/>
              <a:t> </a:t>
            </a:r>
          </a:p>
        </p:txBody>
      </p:sp>
      <p:sp>
        <p:nvSpPr>
          <p:cNvPr id="4" name="3 Rectángulo"/>
          <p:cNvSpPr/>
          <p:nvPr/>
        </p:nvSpPr>
        <p:spPr>
          <a:xfrm>
            <a:off x="857224" y="2071678"/>
            <a:ext cx="7530630" cy="646331"/>
          </a:xfrm>
          <a:prstGeom prst="rect">
            <a:avLst/>
          </a:prstGeom>
        </p:spPr>
        <p:txBody>
          <a:bodyPr wrap="square">
            <a:spAutoFit/>
          </a:bodyPr>
          <a:lstStyle/>
          <a:p>
            <a:r>
              <a:rPr lang="es-PE" dirty="0">
                <a:hlinkClick r:id="rId3"/>
              </a:rPr>
              <a:t>http://www.minem.gob.pe/minem/archivos/file/DGAAM/publicaciones/evats/costa%20sur/costa4.pdf</a:t>
            </a:r>
            <a:endParaRPr lang="es-PE" dirty="0"/>
          </a:p>
        </p:txBody>
      </p:sp>
      <p:sp>
        <p:nvSpPr>
          <p:cNvPr id="9" name="8 Marcador de fecha"/>
          <p:cNvSpPr>
            <a:spLocks noGrp="1"/>
          </p:cNvSpPr>
          <p:nvPr>
            <p:ph type="dt" sz="half" idx="10"/>
          </p:nvPr>
        </p:nvSpPr>
        <p:spPr/>
        <p:txBody>
          <a:bodyPr/>
          <a:lstStyle/>
          <a:p>
            <a:fld id="{8A1B3F3D-6CB2-4A5F-BBD0-FE492F9022A1}" type="datetime1">
              <a:rPr lang="es-PE" smtClean="0"/>
              <a:pPr/>
              <a:t>1/06/2025</a:t>
            </a:fld>
            <a:endParaRPr lang="es-PE" dirty="0"/>
          </a:p>
        </p:txBody>
      </p:sp>
      <p:sp>
        <p:nvSpPr>
          <p:cNvPr id="10" name="9 Marcador de pie de página"/>
          <p:cNvSpPr>
            <a:spLocks noGrp="1"/>
          </p:cNvSpPr>
          <p:nvPr>
            <p:ph type="ftr" sz="quarter" idx="11"/>
          </p:nvPr>
        </p:nvSpPr>
        <p:spPr/>
        <p:txBody>
          <a:bodyPr/>
          <a:lstStyle/>
          <a:p>
            <a:endParaRPr lang="es-PE" dirty="0"/>
          </a:p>
        </p:txBody>
      </p:sp>
      <p:sp>
        <p:nvSpPr>
          <p:cNvPr id="11" name="10 Marcador de número de diapositiva"/>
          <p:cNvSpPr>
            <a:spLocks noGrp="1"/>
          </p:cNvSpPr>
          <p:nvPr>
            <p:ph type="sldNum" sz="quarter" idx="12"/>
          </p:nvPr>
        </p:nvSpPr>
        <p:spPr/>
        <p:txBody>
          <a:bodyPr/>
          <a:lstStyle/>
          <a:p>
            <a:fld id="{BF9D63FF-63B4-4A03-AF00-08A3F4ABD03D}" type="slidenum">
              <a:rPr lang="es-PE" smtClean="0"/>
              <a:pPr/>
              <a:t>31</a:t>
            </a:fld>
            <a:endParaRPr lang="es-PE" dirty="0"/>
          </a:p>
        </p:txBody>
      </p:sp>
      <p:sp>
        <p:nvSpPr>
          <p:cNvPr id="12" name="11 CuadroTexto"/>
          <p:cNvSpPr txBox="1"/>
          <p:nvPr/>
        </p:nvSpPr>
        <p:spPr>
          <a:xfrm>
            <a:off x="1000100" y="214290"/>
            <a:ext cx="7286676" cy="923330"/>
          </a:xfrm>
          <a:prstGeom prst="rect">
            <a:avLst/>
          </a:prstGeom>
          <a:noFill/>
        </p:spPr>
        <p:txBody>
          <a:bodyPr wrap="square" rtlCol="0">
            <a:spAutoFit/>
          </a:bodyPr>
          <a:lstStyle/>
          <a:p>
            <a:pPr algn="ctr"/>
            <a:r>
              <a:rPr lang="es-ES" sz="5400" dirty="0">
                <a:latin typeface="Calibri" pitchFamily="34" charset="0"/>
              </a:rPr>
              <a:t>Web grafía</a:t>
            </a:r>
            <a:endParaRPr lang="es-ES" dirty="0">
              <a:latin typeface="Calibri" pitchFamily="34" charset="0"/>
            </a:endParaRPr>
          </a:p>
        </p:txBody>
      </p:sp>
      <p:sp>
        <p:nvSpPr>
          <p:cNvPr id="13" name="12 CuadroTexto"/>
          <p:cNvSpPr txBox="1"/>
          <p:nvPr/>
        </p:nvSpPr>
        <p:spPr>
          <a:xfrm>
            <a:off x="857224" y="2928934"/>
            <a:ext cx="7786742" cy="646331"/>
          </a:xfrm>
          <a:prstGeom prst="rect">
            <a:avLst/>
          </a:prstGeom>
          <a:noFill/>
        </p:spPr>
        <p:txBody>
          <a:bodyPr wrap="square" rtlCol="0">
            <a:spAutoFit/>
          </a:bodyPr>
          <a:lstStyle/>
          <a:p>
            <a:r>
              <a:rPr lang="es-ES" dirty="0">
                <a:hlinkClick r:id="rId4"/>
              </a:rPr>
              <a:t>http://ecosistemasdecostarica.blogspot.com/2011/08/bosque-tropical-humedo-montano-bajo.html</a:t>
            </a:r>
            <a:endParaRPr lang="es-ES" dirty="0"/>
          </a:p>
        </p:txBody>
      </p:sp>
      <p:sp>
        <p:nvSpPr>
          <p:cNvPr id="14" name="13 CuadroTexto"/>
          <p:cNvSpPr txBox="1"/>
          <p:nvPr/>
        </p:nvSpPr>
        <p:spPr>
          <a:xfrm>
            <a:off x="857224" y="3786190"/>
            <a:ext cx="7358114" cy="369332"/>
          </a:xfrm>
          <a:prstGeom prst="rect">
            <a:avLst/>
          </a:prstGeom>
          <a:noFill/>
        </p:spPr>
        <p:txBody>
          <a:bodyPr wrap="square" rtlCol="0">
            <a:spAutoFit/>
          </a:bodyPr>
          <a:lstStyle/>
          <a:p>
            <a:r>
              <a:rPr lang="es-ES" dirty="0">
                <a:hlinkClick r:id="rId5"/>
              </a:rPr>
              <a:t>http://www.oas.org/DSD/publications/Unit/oea02s/ch21.htm</a:t>
            </a:r>
            <a:endParaRPr lang="es-ES" dirty="0"/>
          </a:p>
        </p:txBody>
      </p:sp>
      <p:sp>
        <p:nvSpPr>
          <p:cNvPr id="15" name="14 CuadroTexto"/>
          <p:cNvSpPr txBox="1"/>
          <p:nvPr/>
        </p:nvSpPr>
        <p:spPr>
          <a:xfrm>
            <a:off x="857224" y="4286256"/>
            <a:ext cx="7358114" cy="369332"/>
          </a:xfrm>
          <a:prstGeom prst="rect">
            <a:avLst/>
          </a:prstGeom>
          <a:noFill/>
        </p:spPr>
        <p:txBody>
          <a:bodyPr wrap="square" rtlCol="0">
            <a:spAutoFit/>
          </a:bodyPr>
          <a:lstStyle/>
          <a:p>
            <a:r>
              <a:rPr lang="es-ES" dirty="0">
                <a:hlinkClick r:id="rId6"/>
              </a:rPr>
              <a:t>https://www.fao.org/4/j0604s/j0604s00.pdf</a:t>
            </a:r>
            <a:endParaRPr lang="es-E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9EEEC86-381F-67A2-6613-8300B7397F17}"/>
              </a:ext>
            </a:extLst>
          </p:cNvPr>
          <p:cNvSpPr>
            <a:spLocks noGrp="1"/>
          </p:cNvSpPr>
          <p:nvPr>
            <p:ph type="dt" sz="half" idx="10"/>
          </p:nvPr>
        </p:nvSpPr>
        <p:spPr/>
        <p:txBody>
          <a:bodyPr/>
          <a:lstStyle/>
          <a:p>
            <a:fld id="{A80878DD-CEF5-4A8A-9EA4-1CB58438FE63}" type="datetime1">
              <a:rPr lang="es-PE" smtClean="0"/>
              <a:pPr/>
              <a:t>1/06/2025</a:t>
            </a:fld>
            <a:endParaRPr lang="es-PE" dirty="0"/>
          </a:p>
        </p:txBody>
      </p:sp>
      <p:sp>
        <p:nvSpPr>
          <p:cNvPr id="3" name="Marcador de pie de página 2">
            <a:extLst>
              <a:ext uri="{FF2B5EF4-FFF2-40B4-BE49-F238E27FC236}">
                <a16:creationId xmlns:a16="http://schemas.microsoft.com/office/drawing/2014/main" id="{937FC914-F53D-C82F-776D-615F6C6D950E}"/>
              </a:ext>
            </a:extLst>
          </p:cNvPr>
          <p:cNvSpPr>
            <a:spLocks noGrp="1"/>
          </p:cNvSpPr>
          <p:nvPr>
            <p:ph type="ftr" sz="quarter" idx="11"/>
          </p:nvPr>
        </p:nvSpPr>
        <p:spPr/>
        <p:txBody>
          <a:bodyPr/>
          <a:lstStyle/>
          <a:p>
            <a:r>
              <a:rPr lang="es-PE"/>
              <a:t>Ray Julcamoro Gutierrez</a:t>
            </a:r>
            <a:endParaRPr lang="es-PE" dirty="0"/>
          </a:p>
        </p:txBody>
      </p:sp>
      <p:sp>
        <p:nvSpPr>
          <p:cNvPr id="4" name="Marcador de número de diapositiva 3">
            <a:extLst>
              <a:ext uri="{FF2B5EF4-FFF2-40B4-BE49-F238E27FC236}">
                <a16:creationId xmlns:a16="http://schemas.microsoft.com/office/drawing/2014/main" id="{A74F2A3A-2341-CBA8-912D-1B8C07267A4B}"/>
              </a:ext>
            </a:extLst>
          </p:cNvPr>
          <p:cNvSpPr>
            <a:spLocks noGrp="1"/>
          </p:cNvSpPr>
          <p:nvPr>
            <p:ph type="sldNum" sz="quarter" idx="12"/>
          </p:nvPr>
        </p:nvSpPr>
        <p:spPr/>
        <p:txBody>
          <a:bodyPr/>
          <a:lstStyle/>
          <a:p>
            <a:fld id="{BF9D63FF-63B4-4A03-AF00-08A3F4ABD03D}" type="slidenum">
              <a:rPr lang="es-PE" smtClean="0"/>
              <a:pPr/>
              <a:t>4</a:t>
            </a:fld>
            <a:endParaRPr lang="es-PE" dirty="0"/>
          </a:p>
        </p:txBody>
      </p:sp>
      <p:sp>
        <p:nvSpPr>
          <p:cNvPr id="6" name="CuadroTexto 5">
            <a:extLst>
              <a:ext uri="{FF2B5EF4-FFF2-40B4-BE49-F238E27FC236}">
                <a16:creationId xmlns:a16="http://schemas.microsoft.com/office/drawing/2014/main" id="{C9E6DB0C-670B-684C-55EC-F4082DFCC8B4}"/>
              </a:ext>
            </a:extLst>
          </p:cNvPr>
          <p:cNvSpPr txBox="1"/>
          <p:nvPr/>
        </p:nvSpPr>
        <p:spPr>
          <a:xfrm>
            <a:off x="603504" y="2136339"/>
            <a:ext cx="7784920" cy="2554545"/>
          </a:xfrm>
          <a:prstGeom prst="rect">
            <a:avLst/>
          </a:prstGeom>
          <a:noFill/>
        </p:spPr>
        <p:txBody>
          <a:bodyPr wrap="square">
            <a:spAutoFit/>
          </a:bodyPr>
          <a:lstStyle/>
          <a:p>
            <a:pPr algn="just"/>
            <a:r>
              <a:rPr lang="es-ES" sz="2000" b="0" i="0" dirty="0">
                <a:solidFill>
                  <a:srgbClr val="202124"/>
                </a:solidFill>
                <a:effectLst/>
                <a:latin typeface="Google Sans"/>
              </a:rPr>
              <a:t>¿Cuáles son las zonas de vida en el Perú?</a:t>
            </a:r>
          </a:p>
          <a:p>
            <a:pPr algn="just"/>
            <a:endParaRPr lang="es-ES" sz="2000" b="0" i="0" dirty="0">
              <a:solidFill>
                <a:srgbClr val="202124"/>
              </a:solidFill>
              <a:effectLst/>
              <a:latin typeface="arial" panose="020B0604020202020204" pitchFamily="34" charset="0"/>
            </a:endParaRPr>
          </a:p>
          <a:p>
            <a:pPr algn="just"/>
            <a:r>
              <a:rPr lang="es-ES" sz="2000" b="0" i="0" dirty="0">
                <a:solidFill>
                  <a:srgbClr val="4D5156"/>
                </a:solidFill>
                <a:effectLst/>
                <a:latin typeface="Google Sans"/>
              </a:rPr>
              <a:t>Una Zona de Vida es un </a:t>
            </a:r>
            <a:r>
              <a:rPr lang="es-ES" sz="2000" b="0" i="0" dirty="0">
                <a:solidFill>
                  <a:srgbClr val="040C28"/>
                </a:solidFill>
                <a:effectLst/>
                <a:latin typeface="Google Sans"/>
              </a:rPr>
              <a:t>grupo de unidades naturales básicas que tienen regiones con crecimiento similar de plantas y animales dentro de un rango definido de condiciones climáticas</a:t>
            </a:r>
            <a:r>
              <a:rPr lang="es-ES" sz="2000" b="0" i="0" dirty="0">
                <a:solidFill>
                  <a:srgbClr val="4D5156"/>
                </a:solidFill>
                <a:effectLst/>
                <a:latin typeface="Google Sans"/>
              </a:rPr>
              <a:t> (</a:t>
            </a:r>
            <a:r>
              <a:rPr lang="es-ES" sz="2000" b="0" i="0" dirty="0" err="1">
                <a:solidFill>
                  <a:srgbClr val="4D5156"/>
                </a:solidFill>
                <a:effectLst/>
                <a:latin typeface="Google Sans"/>
              </a:rPr>
              <a:t>Nasir</a:t>
            </a:r>
            <a:r>
              <a:rPr lang="es-ES" sz="2000" b="0" i="0" dirty="0">
                <a:solidFill>
                  <a:srgbClr val="4D5156"/>
                </a:solidFill>
                <a:effectLst/>
                <a:latin typeface="Google Sans"/>
              </a:rPr>
              <a:t> et al., 2015). Originalmente, Holdridge denominó a sus unidades bioclimáticas “formaciones vegetales” o simplemente “formaciones”</a:t>
            </a:r>
          </a:p>
          <a:p>
            <a:pPr algn="just"/>
            <a:endParaRPr lang="es-ES" sz="2000" b="0" i="0" dirty="0">
              <a:solidFill>
                <a:srgbClr val="202124"/>
              </a:solidFill>
              <a:effectLst/>
              <a:latin typeface="arial" panose="020B0604020202020204" pitchFamily="34" charset="0"/>
            </a:endParaRPr>
          </a:p>
        </p:txBody>
      </p:sp>
    </p:spTree>
    <p:extLst>
      <p:ext uri="{BB962C8B-B14F-4D97-AF65-F5344CB8AC3E}">
        <p14:creationId xmlns:p14="http://schemas.microsoft.com/office/powerpoint/2010/main" val="110656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332656"/>
            <a:ext cx="7861030" cy="584775"/>
          </a:xfrm>
          <a:prstGeom prst="rect">
            <a:avLst/>
          </a:prstGeom>
          <a:noFill/>
          <a:ln>
            <a:noFill/>
          </a:ln>
        </p:spPr>
        <p:txBody>
          <a:bodyPr wrap="square" rtlCol="0">
            <a:spAutoFit/>
          </a:bodyPr>
          <a:lstStyle/>
          <a:p>
            <a:r>
              <a:rPr lang="es-PE" sz="3200" u="sng" dirty="0">
                <a:latin typeface="Aharoni" pitchFamily="2" charset="-79"/>
                <a:cs typeface="Aharoni" pitchFamily="2" charset="-79"/>
              </a:rPr>
              <a:t>Leslie Holdridge (1907-1999)</a:t>
            </a:r>
          </a:p>
        </p:txBody>
      </p:sp>
      <p:sp>
        <p:nvSpPr>
          <p:cNvPr id="2" name="1 CuadroTexto"/>
          <p:cNvSpPr txBox="1"/>
          <p:nvPr/>
        </p:nvSpPr>
        <p:spPr>
          <a:xfrm>
            <a:off x="175867" y="1052736"/>
            <a:ext cx="4284476" cy="6001643"/>
          </a:xfrm>
          <a:prstGeom prst="rect">
            <a:avLst/>
          </a:prstGeom>
          <a:noFill/>
        </p:spPr>
        <p:txBody>
          <a:bodyPr wrap="square" rtlCol="0">
            <a:spAutoFit/>
          </a:bodyPr>
          <a:lstStyle/>
          <a:p>
            <a:pPr marL="342900" indent="-342900" algn="just">
              <a:buFont typeface="Wingdings" pitchFamily="2" charset="2"/>
              <a:buChar char="ü"/>
            </a:pPr>
            <a:r>
              <a:rPr lang="es-ES" sz="2400" dirty="0">
                <a:latin typeface="Calibri" pitchFamily="34" charset="0"/>
                <a:cs typeface="Calibri" pitchFamily="34" charset="0"/>
              </a:rPr>
              <a:t>Su contribución más destacada es el sistema de clasificación de zonas de vida de Holdridge, basado en el concepto de zona de vida, que se define como un área biogeográfica donde las condiciones ambientales son semejantes.</a:t>
            </a:r>
          </a:p>
          <a:p>
            <a:pPr marL="342900" indent="-342900" algn="just">
              <a:buFont typeface="Wingdings" pitchFamily="2" charset="2"/>
              <a:buChar char="ü"/>
            </a:pPr>
            <a:r>
              <a:rPr lang="es-ES" sz="2400" dirty="0">
                <a:latin typeface="Calibri" pitchFamily="34" charset="0"/>
                <a:cs typeface="Calibri" pitchFamily="34" charset="0"/>
              </a:rPr>
              <a:t>Consideró los siguientes factores:</a:t>
            </a:r>
          </a:p>
          <a:p>
            <a:pPr marL="342900" indent="-342900" algn="just">
              <a:buFont typeface="Arial" pitchFamily="34" charset="0"/>
              <a:buChar char="•"/>
            </a:pPr>
            <a:r>
              <a:rPr lang="es-ES" sz="2400" dirty="0">
                <a:latin typeface="Calibri" pitchFamily="34" charset="0"/>
                <a:cs typeface="Calibri" pitchFamily="34" charset="0"/>
              </a:rPr>
              <a:t>temperatura </a:t>
            </a:r>
          </a:p>
          <a:p>
            <a:pPr marL="342900" indent="-342900" algn="just">
              <a:buFont typeface="Arial" pitchFamily="34" charset="0"/>
              <a:buChar char="•"/>
            </a:pPr>
            <a:r>
              <a:rPr lang="es-ES" sz="2400" dirty="0">
                <a:latin typeface="Calibri" pitchFamily="34" charset="0"/>
                <a:cs typeface="Calibri" pitchFamily="34" charset="0"/>
              </a:rPr>
              <a:t>precipitación </a:t>
            </a:r>
          </a:p>
          <a:p>
            <a:pPr marL="342900" indent="-342900" algn="just">
              <a:buFont typeface="Arial" pitchFamily="34" charset="0"/>
              <a:buChar char="•"/>
            </a:pPr>
            <a:r>
              <a:rPr lang="es-ES" sz="2400" dirty="0">
                <a:latin typeface="Calibri" pitchFamily="34" charset="0"/>
                <a:cs typeface="Calibri" pitchFamily="34" charset="0"/>
              </a:rPr>
              <a:t>evapotranspiración.</a:t>
            </a:r>
            <a:endParaRPr lang="es-PE" sz="2400" dirty="0">
              <a:latin typeface="Calibri" pitchFamily="34" charset="0"/>
              <a:cs typeface="Calibri" pitchFamily="34" charset="0"/>
            </a:endParaRPr>
          </a:p>
          <a:p>
            <a:endParaRPr lang="es-PE" sz="2400" dirty="0">
              <a:solidFill>
                <a:schemeClr val="bg1"/>
              </a:solidFill>
              <a:latin typeface="Bookman Old Style" pitchFamily="18" charset="0"/>
            </a:endParaRPr>
          </a:p>
          <a:p>
            <a:endParaRPr lang="es-PE" sz="2400" dirty="0">
              <a:solidFill>
                <a:schemeClr val="bg1"/>
              </a:solidFill>
              <a:latin typeface="Bookman Old Style" pitchFamily="18" charset="0"/>
            </a:endParaRP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1492" y="1196752"/>
            <a:ext cx="3109664" cy="46126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7 Marcador de fecha"/>
          <p:cNvSpPr>
            <a:spLocks noGrp="1"/>
          </p:cNvSpPr>
          <p:nvPr>
            <p:ph type="dt" sz="half" idx="10"/>
          </p:nvPr>
        </p:nvSpPr>
        <p:spPr/>
        <p:txBody>
          <a:bodyPr/>
          <a:lstStyle/>
          <a:p>
            <a:fld id="{02D53203-645D-4D47-863D-8F8E3449D7E1}" type="datetime1">
              <a:rPr lang="es-PE" smtClean="0"/>
              <a:pPr/>
              <a:t>1/06/2025</a:t>
            </a:fld>
            <a:endParaRPr lang="es-PE" dirty="0"/>
          </a:p>
        </p:txBody>
      </p:sp>
      <p:sp>
        <p:nvSpPr>
          <p:cNvPr id="9" name="8 Marcador de pie de página"/>
          <p:cNvSpPr>
            <a:spLocks noGrp="1"/>
          </p:cNvSpPr>
          <p:nvPr>
            <p:ph type="ftr" sz="quarter" idx="11"/>
          </p:nvPr>
        </p:nvSpPr>
        <p:spPr/>
        <p:txBody>
          <a:bodyPr/>
          <a:lstStyle/>
          <a:p>
            <a:endParaRPr lang="es-PE" dirty="0"/>
          </a:p>
        </p:txBody>
      </p:sp>
      <p:sp>
        <p:nvSpPr>
          <p:cNvPr id="10" name="9 Marcador de número de diapositiva"/>
          <p:cNvSpPr>
            <a:spLocks noGrp="1"/>
          </p:cNvSpPr>
          <p:nvPr>
            <p:ph type="sldNum" sz="quarter" idx="12"/>
          </p:nvPr>
        </p:nvSpPr>
        <p:spPr/>
        <p:txBody>
          <a:bodyPr/>
          <a:lstStyle/>
          <a:p>
            <a:fld id="{BF9D63FF-63B4-4A03-AF00-08A3F4ABD03D}" type="slidenum">
              <a:rPr lang="es-PE" smtClean="0"/>
              <a:pPr/>
              <a:t>5</a:t>
            </a:fld>
            <a:endParaRPr lang="es-P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80878DD-CEF5-4A8A-9EA4-1CB58438FE63}" type="datetime1">
              <a:rPr lang="es-PE" smtClean="0"/>
              <a:pPr/>
              <a:t>1/06/2025</a:t>
            </a:fld>
            <a:endParaRPr lang="es-PE" dirty="0"/>
          </a:p>
        </p:txBody>
      </p:sp>
      <p:sp>
        <p:nvSpPr>
          <p:cNvPr id="3" name="2 Marcador de pie de página"/>
          <p:cNvSpPr>
            <a:spLocks noGrp="1"/>
          </p:cNvSpPr>
          <p:nvPr>
            <p:ph type="ftr" sz="quarter" idx="11"/>
          </p:nvPr>
        </p:nvSpPr>
        <p:spPr/>
        <p:txBody>
          <a:bodyPr/>
          <a:lstStyle/>
          <a:p>
            <a:endParaRPr lang="es-PE" dirty="0"/>
          </a:p>
        </p:txBody>
      </p:sp>
      <p:sp>
        <p:nvSpPr>
          <p:cNvPr id="4" name="3 Marcador de número de diapositiva"/>
          <p:cNvSpPr>
            <a:spLocks noGrp="1"/>
          </p:cNvSpPr>
          <p:nvPr>
            <p:ph type="sldNum" sz="quarter" idx="12"/>
          </p:nvPr>
        </p:nvSpPr>
        <p:spPr/>
        <p:txBody>
          <a:bodyPr/>
          <a:lstStyle/>
          <a:p>
            <a:fld id="{BF9D63FF-63B4-4A03-AF00-08A3F4ABD03D}" type="slidenum">
              <a:rPr lang="es-PE" smtClean="0"/>
              <a:pPr/>
              <a:t>6</a:t>
            </a:fld>
            <a:endParaRPr lang="es-PE" dirty="0"/>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545757"/>
            <a:ext cx="8577546" cy="5286357"/>
          </a:xfrm>
          <a:prstGeom prst="rect">
            <a:avLst/>
          </a:prstGeom>
        </p:spPr>
      </p:pic>
      <p:sp>
        <p:nvSpPr>
          <p:cNvPr id="9" name="8 Elipse"/>
          <p:cNvSpPr/>
          <p:nvPr/>
        </p:nvSpPr>
        <p:spPr>
          <a:xfrm rot="3283960">
            <a:off x="4568035" y="3945158"/>
            <a:ext cx="1293246" cy="73734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0000"/>
              </a:solidFill>
            </a:endParaRPr>
          </a:p>
        </p:txBody>
      </p:sp>
    </p:spTree>
    <p:extLst>
      <p:ext uri="{BB962C8B-B14F-4D97-AF65-F5344CB8AC3E}">
        <p14:creationId xmlns:p14="http://schemas.microsoft.com/office/powerpoint/2010/main" val="4087488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65148" y="2304721"/>
            <a:ext cx="8712968" cy="1323439"/>
          </a:xfrm>
          <a:prstGeom prst="rect">
            <a:avLst/>
          </a:prstGeom>
          <a:noFill/>
        </p:spPr>
        <p:txBody>
          <a:bodyPr wrap="square" rtlCol="0">
            <a:spAutoFit/>
          </a:bodyPr>
          <a:lstStyle/>
          <a:p>
            <a:pPr marL="457200" indent="-457200" algn="ctr"/>
            <a:r>
              <a:rPr lang="es-PE" sz="6000" dirty="0">
                <a:ln w="10160">
                  <a:solidFill>
                    <a:schemeClr val="accent1"/>
                  </a:solidFill>
                  <a:prstDash val="solid"/>
                </a:ln>
                <a:solidFill>
                  <a:srgbClr val="FFFFFF"/>
                </a:solidFill>
                <a:effectLst>
                  <a:outerShdw blurRad="38100" dist="32000" dir="5400000" algn="tl">
                    <a:srgbClr val="000000">
                      <a:alpha val="30000"/>
                    </a:srgbClr>
                  </a:outerShdw>
                </a:effectLst>
                <a:latin typeface="Baskerville Old Face" pitchFamily="18" charset="0"/>
                <a:cs typeface="Aharoni" pitchFamily="2" charset="-79"/>
              </a:rPr>
              <a:t>Zonas de Vida 61, 62 y 63 </a:t>
            </a:r>
          </a:p>
          <a:p>
            <a:pPr marL="457200" indent="-457200" algn="ctr"/>
            <a:endParaRPr lang="es-PE" sz="2000" dirty="0">
              <a:solidFill>
                <a:schemeClr val="bg1"/>
              </a:solidFill>
              <a:latin typeface="Aharoni" pitchFamily="2" charset="-79"/>
              <a:cs typeface="Aharoni" pitchFamily="2" charset="-79"/>
            </a:endParaRPr>
          </a:p>
        </p:txBody>
      </p:sp>
      <p:sp>
        <p:nvSpPr>
          <p:cNvPr id="6" name="5 Marcador de fecha"/>
          <p:cNvSpPr>
            <a:spLocks noGrp="1"/>
          </p:cNvSpPr>
          <p:nvPr>
            <p:ph type="dt" sz="half" idx="10"/>
          </p:nvPr>
        </p:nvSpPr>
        <p:spPr/>
        <p:txBody>
          <a:bodyPr/>
          <a:lstStyle/>
          <a:p>
            <a:fld id="{72470C5A-2640-4A85-8126-C698AA0C7F85}" type="datetime1">
              <a:rPr lang="es-PE" smtClean="0"/>
              <a:pPr/>
              <a:t>1/06/2025</a:t>
            </a:fld>
            <a:endParaRPr lang="es-PE" dirty="0"/>
          </a:p>
        </p:txBody>
      </p:sp>
      <p:sp>
        <p:nvSpPr>
          <p:cNvPr id="7" name="6 Marcador de pie de página"/>
          <p:cNvSpPr>
            <a:spLocks noGrp="1"/>
          </p:cNvSpPr>
          <p:nvPr>
            <p:ph type="ftr" sz="quarter" idx="11"/>
          </p:nvPr>
        </p:nvSpPr>
        <p:spPr/>
        <p:txBody>
          <a:bodyPr/>
          <a:lstStyle/>
          <a:p>
            <a:endParaRPr lang="es-PE" dirty="0"/>
          </a:p>
        </p:txBody>
      </p:sp>
      <p:sp>
        <p:nvSpPr>
          <p:cNvPr id="8" name="7 Marcador de número de diapositiva"/>
          <p:cNvSpPr>
            <a:spLocks noGrp="1"/>
          </p:cNvSpPr>
          <p:nvPr>
            <p:ph type="sldNum" sz="quarter" idx="12"/>
          </p:nvPr>
        </p:nvSpPr>
        <p:spPr/>
        <p:txBody>
          <a:bodyPr/>
          <a:lstStyle/>
          <a:p>
            <a:fld id="{BF9D63FF-63B4-4A03-AF00-08A3F4ABD03D}" type="slidenum">
              <a:rPr lang="es-PE" smtClean="0"/>
              <a:pPr/>
              <a:t>7</a:t>
            </a:fld>
            <a:endParaRPr lang="es-P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CuadroTexto"/>
          <p:cNvSpPr txBox="1"/>
          <p:nvPr/>
        </p:nvSpPr>
        <p:spPr>
          <a:xfrm>
            <a:off x="445852" y="2239997"/>
            <a:ext cx="7812360" cy="646331"/>
          </a:xfrm>
          <a:prstGeom prst="rect">
            <a:avLst/>
          </a:prstGeom>
          <a:noFill/>
        </p:spPr>
        <p:txBody>
          <a:bodyPr wrap="square" rtlCol="0">
            <a:spAutoFit/>
          </a:bodyPr>
          <a:lstStyle/>
          <a:p>
            <a:pPr algn="just"/>
            <a:r>
              <a:rPr lang="es-PE" sz="3600" b="1" dirty="0">
                <a:latin typeface="Calibri" pitchFamily="34" charset="0"/>
                <a:cs typeface="Calibri" pitchFamily="34" charset="0"/>
              </a:rPr>
              <a:t>Ubicación</a:t>
            </a:r>
          </a:p>
        </p:txBody>
      </p:sp>
      <p:sp>
        <p:nvSpPr>
          <p:cNvPr id="2" name="1 CuadroTexto"/>
          <p:cNvSpPr txBox="1"/>
          <p:nvPr/>
        </p:nvSpPr>
        <p:spPr>
          <a:xfrm>
            <a:off x="179512" y="350551"/>
            <a:ext cx="8784976" cy="181588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lvl="0" algn="ctr"/>
            <a:r>
              <a:rPr lang="es-ES" sz="2800" dirty="0">
                <a:solidFill>
                  <a:prstClr val="black"/>
                </a:solidFill>
                <a:latin typeface="Calibri" pitchFamily="34" charset="0"/>
                <a:cs typeface="Calibri" pitchFamily="34" charset="0"/>
              </a:rPr>
              <a:t>Zona de vida Nº61 : Bosque muy húmedo Montano Bajo Tropical (bmh-MBT)</a:t>
            </a:r>
          </a:p>
          <a:p>
            <a:pPr lvl="0" algn="ctr"/>
            <a:r>
              <a:rPr lang="es-ES" sz="2800" dirty="0">
                <a:solidFill>
                  <a:prstClr val="black"/>
                </a:solidFill>
                <a:latin typeface="Calibri" pitchFamily="34" charset="0"/>
                <a:cs typeface="Calibri" pitchFamily="34" charset="0"/>
              </a:rPr>
              <a:t>Zona de vida Nº62 : Bosque muy húmedo Montano Bajo Subtropical (bmh-MBS)</a:t>
            </a:r>
            <a:endParaRPr lang="es-PE" dirty="0"/>
          </a:p>
        </p:txBody>
      </p:sp>
      <p:sp>
        <p:nvSpPr>
          <p:cNvPr id="6" name="5 Marcador de fecha"/>
          <p:cNvSpPr>
            <a:spLocks noGrp="1"/>
          </p:cNvSpPr>
          <p:nvPr>
            <p:ph type="dt" sz="half" idx="10"/>
          </p:nvPr>
        </p:nvSpPr>
        <p:spPr/>
        <p:txBody>
          <a:bodyPr/>
          <a:lstStyle/>
          <a:p>
            <a:fld id="{34D841E9-98CF-476F-AE55-57DA7C8A9A5F}" type="datetime1">
              <a:rPr lang="es-PE" smtClean="0"/>
              <a:pPr/>
              <a:t>1/06/2025</a:t>
            </a:fld>
            <a:endParaRPr lang="es-PE" dirty="0"/>
          </a:p>
        </p:txBody>
      </p:sp>
      <p:sp>
        <p:nvSpPr>
          <p:cNvPr id="7" name="6 Marcador de pie de página"/>
          <p:cNvSpPr>
            <a:spLocks noGrp="1"/>
          </p:cNvSpPr>
          <p:nvPr>
            <p:ph type="ftr" sz="quarter" idx="11"/>
          </p:nvPr>
        </p:nvSpPr>
        <p:spPr/>
        <p:txBody>
          <a:bodyPr/>
          <a:lstStyle/>
          <a:p>
            <a:endParaRPr lang="es-PE" dirty="0"/>
          </a:p>
        </p:txBody>
      </p:sp>
      <p:sp>
        <p:nvSpPr>
          <p:cNvPr id="8" name="7 Marcador de número de diapositiva"/>
          <p:cNvSpPr>
            <a:spLocks noGrp="1"/>
          </p:cNvSpPr>
          <p:nvPr>
            <p:ph type="sldNum" sz="quarter" idx="12"/>
          </p:nvPr>
        </p:nvSpPr>
        <p:spPr/>
        <p:txBody>
          <a:bodyPr/>
          <a:lstStyle/>
          <a:p>
            <a:fld id="{BF9D63FF-63B4-4A03-AF00-08A3F4ABD03D}" type="slidenum">
              <a:rPr lang="es-PE" smtClean="0"/>
              <a:pPr/>
              <a:t>8</a:t>
            </a:fld>
            <a:endParaRPr lang="es-PE" dirty="0"/>
          </a:p>
        </p:txBody>
      </p:sp>
      <p:sp>
        <p:nvSpPr>
          <p:cNvPr id="3" name="2 CuadroTexto"/>
          <p:cNvSpPr txBox="1"/>
          <p:nvPr/>
        </p:nvSpPr>
        <p:spPr>
          <a:xfrm>
            <a:off x="539552" y="2886328"/>
            <a:ext cx="7920880" cy="3046988"/>
          </a:xfrm>
          <a:prstGeom prst="rect">
            <a:avLst/>
          </a:prstGeom>
          <a:noFill/>
        </p:spPr>
        <p:txBody>
          <a:bodyPr wrap="square" rtlCol="0">
            <a:spAutoFit/>
          </a:bodyPr>
          <a:lstStyle/>
          <a:p>
            <a:pPr algn="just"/>
            <a:r>
              <a:rPr lang="es-ES" sz="2400" dirty="0">
                <a:latin typeface="Calibri" pitchFamily="34" charset="0"/>
                <a:cs typeface="Calibri" pitchFamily="34" charset="0"/>
              </a:rPr>
              <a:t>La zona de vida Bosque muy húmedo Montano Bajo Tropical se distribuye en la región latitudinal Tropical con una superficie de 11.020km2. y su equivalente, la zona de vida Bosque muy húmedo Montano Bajo Subtropical, se distribuye en la región latitudinal Subtropical con una superficie de 4,275km2.  Ambas Zonas de Vida totalizan una extensión de 15, 295km2. , es decir, el 1,9% de la superficie territorial del país.  </a:t>
            </a:r>
            <a:endParaRPr lang="es-PE" sz="2400" dirty="0">
              <a:latin typeface="Calibri" pitchFamily="34" charset="0"/>
              <a:cs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368644"/>
            <a:ext cx="4104456" cy="3785652"/>
          </a:xfrm>
          <a:prstGeom prst="rect">
            <a:avLst/>
          </a:prstGeom>
          <a:noFill/>
        </p:spPr>
        <p:txBody>
          <a:bodyPr wrap="square" rtlCol="0">
            <a:spAutoFit/>
          </a:bodyPr>
          <a:lstStyle/>
          <a:p>
            <a:pPr algn="just"/>
            <a:r>
              <a:rPr lang="es-ES" sz="2000" dirty="0">
                <a:latin typeface="Calibri" pitchFamily="34" charset="0"/>
                <a:cs typeface="Calibri" pitchFamily="34" charset="0"/>
              </a:rPr>
              <a:t>En el bosque muy húmedo montano bajo tropical (bmh-MBT), la biotemperatura media anual varia entre 12ºC y 17ºC y el promedio de precipitación total por año es variable entre 2000 a 4000 milímetros.</a:t>
            </a:r>
          </a:p>
          <a:p>
            <a:pPr algn="just"/>
            <a:r>
              <a:rPr lang="es-ES" sz="2000" dirty="0">
                <a:latin typeface="Calibri" pitchFamily="34" charset="0"/>
                <a:cs typeface="Calibri" pitchFamily="34" charset="0"/>
              </a:rPr>
              <a:t>En el bosque muy húmedo montano bajo subtropical (bmh-MBS), la biotemperatura media anual es de 15,2 ºC y el promedio total de precipitación por año es de 1889, 5 milímetros. </a:t>
            </a:r>
            <a:endParaRPr lang="es-PE" sz="2000" dirty="0">
              <a:latin typeface="Calibri" pitchFamily="34" charset="0"/>
              <a:cs typeface="Calibri" pitchFamily="34" charset="0"/>
            </a:endParaRPr>
          </a:p>
        </p:txBody>
      </p:sp>
      <p:sp>
        <p:nvSpPr>
          <p:cNvPr id="3" name="2 CuadroTexto"/>
          <p:cNvSpPr txBox="1"/>
          <p:nvPr/>
        </p:nvSpPr>
        <p:spPr>
          <a:xfrm>
            <a:off x="539552" y="260648"/>
            <a:ext cx="8136904" cy="1200329"/>
          </a:xfrm>
          <a:prstGeom prst="rect">
            <a:avLst/>
          </a:prstGeom>
          <a:noFill/>
        </p:spPr>
        <p:txBody>
          <a:bodyPr wrap="square" rtlCol="0">
            <a:spAutoFit/>
          </a:bodyPr>
          <a:lstStyle/>
          <a:p>
            <a:r>
              <a:rPr lang="es-PE" sz="7200" dirty="0"/>
              <a:t>Clima</a:t>
            </a:r>
            <a:r>
              <a:rPr lang="es-PE" sz="7200" dirty="0">
                <a:solidFill>
                  <a:schemeClr val="bg1"/>
                </a:solidFill>
              </a:rPr>
              <a:t>:</a:t>
            </a:r>
          </a:p>
        </p:txBody>
      </p:sp>
      <p:sp>
        <p:nvSpPr>
          <p:cNvPr id="7" name="6 Marcador de fecha"/>
          <p:cNvSpPr>
            <a:spLocks noGrp="1"/>
          </p:cNvSpPr>
          <p:nvPr>
            <p:ph type="dt" sz="half" idx="10"/>
          </p:nvPr>
        </p:nvSpPr>
        <p:spPr/>
        <p:txBody>
          <a:bodyPr/>
          <a:lstStyle/>
          <a:p>
            <a:fld id="{3D8646BA-066B-4BC0-ADC3-E8E2AAC74CCD}" type="datetime1">
              <a:rPr lang="es-PE" smtClean="0"/>
              <a:pPr/>
              <a:t>1/06/2025</a:t>
            </a:fld>
            <a:endParaRPr lang="es-PE" dirty="0"/>
          </a:p>
        </p:txBody>
      </p:sp>
      <p:sp>
        <p:nvSpPr>
          <p:cNvPr id="8" name="7 Marcador de pie de página"/>
          <p:cNvSpPr>
            <a:spLocks noGrp="1"/>
          </p:cNvSpPr>
          <p:nvPr>
            <p:ph type="ftr" sz="quarter" idx="11"/>
          </p:nvPr>
        </p:nvSpPr>
        <p:spPr/>
        <p:txBody>
          <a:bodyPr/>
          <a:lstStyle/>
          <a:p>
            <a:endParaRPr lang="es-PE" dirty="0"/>
          </a:p>
        </p:txBody>
      </p:sp>
      <p:sp>
        <p:nvSpPr>
          <p:cNvPr id="9" name="8 Marcador de número de diapositiva"/>
          <p:cNvSpPr>
            <a:spLocks noGrp="1"/>
          </p:cNvSpPr>
          <p:nvPr>
            <p:ph type="sldNum" sz="quarter" idx="12"/>
          </p:nvPr>
        </p:nvSpPr>
        <p:spPr/>
        <p:txBody>
          <a:bodyPr/>
          <a:lstStyle/>
          <a:p>
            <a:fld id="{BF9D63FF-63B4-4A03-AF00-08A3F4ABD03D}" type="slidenum">
              <a:rPr lang="es-PE" smtClean="0"/>
              <a:pPr/>
              <a:t>9</a:t>
            </a:fld>
            <a:endParaRPr lang="es-PE" dirty="0"/>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9613" y="1670814"/>
            <a:ext cx="3988795" cy="2838306"/>
          </a:xfrm>
          <a:prstGeom prst="rect">
            <a:avLst/>
          </a:prstGeom>
          <a:ln>
            <a:noFill/>
          </a:ln>
          <a:effectLst>
            <a:softEdge rad="112500"/>
          </a:effectLst>
        </p:spPr>
      </p:pic>
      <p:sp>
        <p:nvSpPr>
          <p:cNvPr id="5" name="4 CuadroTexto"/>
          <p:cNvSpPr txBox="1"/>
          <p:nvPr/>
        </p:nvSpPr>
        <p:spPr>
          <a:xfrm>
            <a:off x="4932040" y="4509120"/>
            <a:ext cx="3744416" cy="923330"/>
          </a:xfrm>
          <a:prstGeom prst="rect">
            <a:avLst/>
          </a:prstGeom>
          <a:noFill/>
        </p:spPr>
        <p:txBody>
          <a:bodyPr wrap="square" rtlCol="0">
            <a:spAutoFit/>
          </a:bodyPr>
          <a:lstStyle/>
          <a:p>
            <a:pPr algn="ctr"/>
            <a:r>
              <a:rPr lang="es-PE" dirty="0"/>
              <a:t>Imagen panorámica del bosque muy húmedo montano bajo tropical en Amazonas.</a:t>
            </a:r>
          </a:p>
        </p:txBody>
      </p:sp>
    </p:spTree>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4504</TotalTime>
  <Words>1814</Words>
  <Application>Microsoft Office PowerPoint</Application>
  <PresentationFormat>Presentación en pantalla (4:3)</PresentationFormat>
  <Paragraphs>189</Paragraphs>
  <Slides>31</Slides>
  <Notes>5</Notes>
  <HiddenSlides>0</HiddenSlides>
  <MMClips>0</MMClips>
  <ScaleCrop>false</ScaleCrop>
  <HeadingPairs>
    <vt:vector size="8" baseType="variant">
      <vt:variant>
        <vt:lpstr>Fuentes usadas</vt:lpstr>
      </vt:variant>
      <vt:variant>
        <vt:i4>15</vt:i4>
      </vt:variant>
      <vt:variant>
        <vt:lpstr>Tema</vt:lpstr>
      </vt:variant>
      <vt:variant>
        <vt:i4>1</vt:i4>
      </vt:variant>
      <vt:variant>
        <vt:lpstr>Servidores OLE incrustados</vt:lpstr>
      </vt:variant>
      <vt:variant>
        <vt:i4>1</vt:i4>
      </vt:variant>
      <vt:variant>
        <vt:lpstr>Títulos de diapositiva</vt:lpstr>
      </vt:variant>
      <vt:variant>
        <vt:i4>31</vt:i4>
      </vt:variant>
    </vt:vector>
  </HeadingPairs>
  <TitlesOfParts>
    <vt:vector size="48" baseType="lpstr">
      <vt:lpstr>Aharoni</vt:lpstr>
      <vt:lpstr>Andalus</vt:lpstr>
      <vt:lpstr>Aparajita</vt:lpstr>
      <vt:lpstr>Aptos</vt:lpstr>
      <vt:lpstr>Arial</vt:lpstr>
      <vt:lpstr>Arial</vt:lpstr>
      <vt:lpstr>Baskerville Old Face</vt:lpstr>
      <vt:lpstr>Bookman Old Style</vt:lpstr>
      <vt:lpstr>Calibri</vt:lpstr>
      <vt:lpstr>Calibri Light</vt:lpstr>
      <vt:lpstr>Corbel</vt:lpstr>
      <vt:lpstr>Franklin Gothic Book</vt:lpstr>
      <vt:lpstr>Google Sans</vt:lpstr>
      <vt:lpstr>Monotype Corsiva</vt:lpstr>
      <vt:lpstr>Wingdings</vt:lpstr>
      <vt:lpstr>Tema de Office</vt:lpstr>
      <vt:lpstr>Hoja de cálculo</vt:lpstr>
      <vt:lpstr>RIQUEZAS DEL PERU 84 ZONAS DE VIDA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Comentario</vt:lpstr>
      <vt:lpstr>                       Practica Grupal</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UNFV</dc:creator>
  <cp:lastModifiedBy>Fredy Virgilio Salinas Melendez</cp:lastModifiedBy>
  <cp:revision>175</cp:revision>
  <dcterms:created xsi:type="dcterms:W3CDTF">2020-04-09T16:16:03Z</dcterms:created>
  <dcterms:modified xsi:type="dcterms:W3CDTF">2025-06-01T22:43:36Z</dcterms:modified>
</cp:coreProperties>
</file>