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  <p:sldMasterId id="2147483966" r:id="rId2"/>
  </p:sldMasterIdLst>
  <p:notesMasterIdLst>
    <p:notesMasterId r:id="rId17"/>
  </p:notesMasterIdLst>
  <p:handoutMasterIdLst>
    <p:handoutMasterId r:id="rId18"/>
  </p:handoutMasterIdLst>
  <p:sldIdLst>
    <p:sldId id="260" r:id="rId3"/>
    <p:sldId id="387" r:id="rId4"/>
    <p:sldId id="293" r:id="rId5"/>
    <p:sldId id="310" r:id="rId6"/>
    <p:sldId id="390" r:id="rId7"/>
    <p:sldId id="312" r:id="rId8"/>
    <p:sldId id="391" r:id="rId9"/>
    <p:sldId id="392" r:id="rId10"/>
    <p:sldId id="393" r:id="rId11"/>
    <p:sldId id="394" r:id="rId12"/>
    <p:sldId id="395" r:id="rId13"/>
    <p:sldId id="396" r:id="rId14"/>
    <p:sldId id="397" r:id="rId15"/>
    <p:sldId id="401" r:id="rId16"/>
  </p:sldIdLst>
  <p:sldSz cx="9144000" cy="6858000" type="screen4x3"/>
  <p:notesSz cx="6888163" cy="100203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6400"/>
    <a:srgbClr val="FF6500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64" autoAdjust="0"/>
  </p:normalViewPr>
  <p:slideViewPr>
    <p:cSldViewPr snapToGrid="0">
      <p:cViewPr varScale="1">
        <p:scale>
          <a:sx n="63" d="100"/>
          <a:sy n="63" d="100"/>
        </p:scale>
        <p:origin x="93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6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C03DA44-2AD1-4E55-84CE-D0D6C669133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69A7422-11F4-4BA3-BC9D-7CBD42D78DA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62BA2-C336-4796-AAEA-89F3B05B7A53}" type="datetimeFigureOut">
              <a:rPr lang="es-PE" smtClean="0"/>
              <a:t>1/06/2025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C018127-DD93-499E-AA6D-DAF8CE1ED5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PE"/>
              <a:t>F, Salinas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F615768-5639-4DC5-876B-76F565A21FC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C9AC2-75DD-4768-8AE1-20F98E4ED3D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6191004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026A8-9392-4F9C-8E5B-5CA36DEFB102}" type="datetimeFigureOut">
              <a:rPr lang="es-PE" smtClean="0"/>
              <a:t>1/06/2025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PE"/>
              <a:t>F, Salinas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F5B90-4D05-4F80-9C5C-4F4C0837504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7814788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07F2AB-10BE-4699-BE7B-5367C87892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11B59D3-9225-45CD-953D-31FBF4882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B60CBC-6CAE-4E68-A016-73014964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0D562-5C37-4082-B194-3699E6CD421A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B87B27-7443-4F05-9574-0CFF8DAFD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68D4E1-ACF4-41E9-9633-A23D081DB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B44BE168-75F8-40A3-8B78-F2EB58A2B032}"/>
              </a:ext>
            </a:extLst>
          </p:cNvPr>
          <p:cNvSpPr/>
          <p:nvPr userDrawn="1"/>
        </p:nvSpPr>
        <p:spPr>
          <a:xfrm>
            <a:off x="0" y="-195263"/>
            <a:ext cx="9144000" cy="946721"/>
          </a:xfrm>
          <a:custGeom>
            <a:avLst/>
            <a:gdLst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73250"/>
              <a:gd name="connsiteX1" fmla="*/ 9144000 w 9144000"/>
              <a:gd name="connsiteY1" fmla="*/ 0 h 1073250"/>
              <a:gd name="connsiteX2" fmla="*/ 9144000 w 9144000"/>
              <a:gd name="connsiteY2" fmla="*/ 1038225 h 1073250"/>
              <a:gd name="connsiteX3" fmla="*/ 3581400 w 9144000"/>
              <a:gd name="connsiteY3" fmla="*/ 847725 h 1073250"/>
              <a:gd name="connsiteX4" fmla="*/ 0 w 9144000"/>
              <a:gd name="connsiteY4" fmla="*/ 1038225 h 1073250"/>
              <a:gd name="connsiteX5" fmla="*/ 0 w 9144000"/>
              <a:gd name="connsiteY5" fmla="*/ 0 h 1073250"/>
              <a:gd name="connsiteX0" fmla="*/ 0 w 9144000"/>
              <a:gd name="connsiteY0" fmla="*/ 0 h 1073250"/>
              <a:gd name="connsiteX1" fmla="*/ 9144000 w 9144000"/>
              <a:gd name="connsiteY1" fmla="*/ 0 h 1073250"/>
              <a:gd name="connsiteX2" fmla="*/ 9144000 w 9144000"/>
              <a:gd name="connsiteY2" fmla="*/ 1038225 h 1073250"/>
              <a:gd name="connsiteX3" fmla="*/ 3581400 w 9144000"/>
              <a:gd name="connsiteY3" fmla="*/ 847725 h 1073250"/>
              <a:gd name="connsiteX4" fmla="*/ 0 w 9144000"/>
              <a:gd name="connsiteY4" fmla="*/ 1038225 h 1073250"/>
              <a:gd name="connsiteX5" fmla="*/ 0 w 9144000"/>
              <a:gd name="connsiteY5" fmla="*/ 0 h 1073250"/>
              <a:gd name="connsiteX0" fmla="*/ 0 w 9144000"/>
              <a:gd name="connsiteY0" fmla="*/ 0 h 1078628"/>
              <a:gd name="connsiteX1" fmla="*/ 9144000 w 9144000"/>
              <a:gd name="connsiteY1" fmla="*/ 0 h 1078628"/>
              <a:gd name="connsiteX2" fmla="*/ 9144000 w 9144000"/>
              <a:gd name="connsiteY2" fmla="*/ 1038225 h 1078628"/>
              <a:gd name="connsiteX3" fmla="*/ 3571875 w 9144000"/>
              <a:gd name="connsiteY3" fmla="*/ 904875 h 1078628"/>
              <a:gd name="connsiteX4" fmla="*/ 0 w 9144000"/>
              <a:gd name="connsiteY4" fmla="*/ 1038225 h 1078628"/>
              <a:gd name="connsiteX5" fmla="*/ 0 w 9144000"/>
              <a:gd name="connsiteY5" fmla="*/ 0 h 1078628"/>
              <a:gd name="connsiteX0" fmla="*/ 0 w 9144000"/>
              <a:gd name="connsiteY0" fmla="*/ 0 h 1083227"/>
              <a:gd name="connsiteX1" fmla="*/ 9144000 w 9144000"/>
              <a:gd name="connsiteY1" fmla="*/ 0 h 1083227"/>
              <a:gd name="connsiteX2" fmla="*/ 9144000 w 9144000"/>
              <a:gd name="connsiteY2" fmla="*/ 1038225 h 1083227"/>
              <a:gd name="connsiteX3" fmla="*/ 3705225 w 9144000"/>
              <a:gd name="connsiteY3" fmla="*/ 942974 h 1083227"/>
              <a:gd name="connsiteX4" fmla="*/ 0 w 9144000"/>
              <a:gd name="connsiteY4" fmla="*/ 1038225 h 1083227"/>
              <a:gd name="connsiteX5" fmla="*/ 0 w 9144000"/>
              <a:gd name="connsiteY5" fmla="*/ 0 h 1083227"/>
              <a:gd name="connsiteX0" fmla="*/ 0 w 9144000"/>
              <a:gd name="connsiteY0" fmla="*/ 0 h 1083227"/>
              <a:gd name="connsiteX1" fmla="*/ 9144000 w 9144000"/>
              <a:gd name="connsiteY1" fmla="*/ 0 h 1083227"/>
              <a:gd name="connsiteX2" fmla="*/ 9144000 w 9144000"/>
              <a:gd name="connsiteY2" fmla="*/ 1038225 h 1083227"/>
              <a:gd name="connsiteX3" fmla="*/ 3705225 w 9144000"/>
              <a:gd name="connsiteY3" fmla="*/ 942974 h 1083227"/>
              <a:gd name="connsiteX4" fmla="*/ 0 w 9144000"/>
              <a:gd name="connsiteY4" fmla="*/ 1038225 h 1083227"/>
              <a:gd name="connsiteX5" fmla="*/ 0 w 9144000"/>
              <a:gd name="connsiteY5" fmla="*/ 0 h 1083227"/>
              <a:gd name="connsiteX0" fmla="*/ 0 w 9144000"/>
              <a:gd name="connsiteY0" fmla="*/ 0 h 1083227"/>
              <a:gd name="connsiteX1" fmla="*/ 9144000 w 9144000"/>
              <a:gd name="connsiteY1" fmla="*/ 0 h 1083227"/>
              <a:gd name="connsiteX2" fmla="*/ 9144000 w 9144000"/>
              <a:gd name="connsiteY2" fmla="*/ 1038225 h 1083227"/>
              <a:gd name="connsiteX3" fmla="*/ 3705225 w 9144000"/>
              <a:gd name="connsiteY3" fmla="*/ 942974 h 1083227"/>
              <a:gd name="connsiteX4" fmla="*/ 0 w 9144000"/>
              <a:gd name="connsiteY4" fmla="*/ 1038225 h 1083227"/>
              <a:gd name="connsiteX5" fmla="*/ 0 w 9144000"/>
              <a:gd name="connsiteY5" fmla="*/ 0 h 1083227"/>
              <a:gd name="connsiteX0" fmla="*/ 0 w 9144000"/>
              <a:gd name="connsiteY0" fmla="*/ 0 h 1042115"/>
              <a:gd name="connsiteX1" fmla="*/ 9144000 w 9144000"/>
              <a:gd name="connsiteY1" fmla="*/ 0 h 1042115"/>
              <a:gd name="connsiteX2" fmla="*/ 9144000 w 9144000"/>
              <a:gd name="connsiteY2" fmla="*/ 1038225 h 1042115"/>
              <a:gd name="connsiteX3" fmla="*/ 3705225 w 9144000"/>
              <a:gd name="connsiteY3" fmla="*/ 942974 h 1042115"/>
              <a:gd name="connsiteX4" fmla="*/ 0 w 9144000"/>
              <a:gd name="connsiteY4" fmla="*/ 1038225 h 1042115"/>
              <a:gd name="connsiteX5" fmla="*/ 0 w 9144000"/>
              <a:gd name="connsiteY5" fmla="*/ 0 h 104211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3148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3148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610100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610100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1038225">
                <a:moveTo>
                  <a:pt x="0" y="0"/>
                </a:moveTo>
                <a:lnTo>
                  <a:pt x="9144000" y="0"/>
                </a:lnTo>
                <a:lnTo>
                  <a:pt x="9144000" y="1038225"/>
                </a:lnTo>
                <a:cubicBezTo>
                  <a:pt x="7493000" y="968375"/>
                  <a:pt x="6480175" y="946149"/>
                  <a:pt x="4610100" y="942974"/>
                </a:cubicBezTo>
                <a:cubicBezTo>
                  <a:pt x="3086100" y="942974"/>
                  <a:pt x="349250" y="1017587"/>
                  <a:pt x="0" y="1038225"/>
                </a:cubicBezTo>
                <a:lnTo>
                  <a:pt x="0" y="0"/>
                </a:lnTo>
                <a:close/>
              </a:path>
            </a:pathLst>
          </a:custGeom>
          <a:solidFill>
            <a:srgbClr val="FC6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5579C61-2F60-4472-8C23-10CC07B672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2" t="17604" r="4522" b="20944"/>
          <a:stretch/>
        </p:blipFill>
        <p:spPr>
          <a:xfrm>
            <a:off x="2657475" y="824013"/>
            <a:ext cx="3829050" cy="1441394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CD639927-A410-4C2C-BA2A-D36738779EEB}"/>
              </a:ext>
            </a:extLst>
          </p:cNvPr>
          <p:cNvSpPr/>
          <p:nvPr userDrawn="1"/>
        </p:nvSpPr>
        <p:spPr>
          <a:xfrm>
            <a:off x="0" y="6629400"/>
            <a:ext cx="9144000" cy="228685"/>
          </a:xfrm>
          <a:prstGeom prst="rect">
            <a:avLst/>
          </a:prstGeom>
          <a:solidFill>
            <a:srgbClr val="FC6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915059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907FDF-AF67-488C-8B84-7E113F1D7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65AE638-066D-453B-976D-32A3D22065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FF4F96-5D92-427D-A55F-FD8B72004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79FC-F7F5-4B52-9EC8-6714A837DEE4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ACC89D-562D-4C05-9B16-CE6D2196B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997248-B830-44D4-B595-086B558B9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47432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DDDF2B4-6378-45CD-90D2-B99DD6DE55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753E621-8CFB-4D53-B12E-D6A8F20553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DE4267-A58F-4921-AECA-D7A528736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0128-9F26-4B21-8CB6-9C5A4B670901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5F5AE2-3284-4776-875B-16E4F1200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9A7A96-7848-4F26-A1C2-8658E0A2E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59988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07F2AB-10BE-4699-BE7B-5367C87892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11B59D3-9225-45CD-953D-31FBF4882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B60CBC-6CAE-4E68-A016-73014964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0D562-5C37-4082-B194-3699E6CD421A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B87B27-7443-4F05-9574-0CFF8DAFD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68D4E1-ACF4-41E9-9633-A23D081DB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B44BE168-75F8-40A3-8B78-F2EB58A2B032}"/>
              </a:ext>
            </a:extLst>
          </p:cNvPr>
          <p:cNvSpPr/>
          <p:nvPr userDrawn="1"/>
        </p:nvSpPr>
        <p:spPr>
          <a:xfrm>
            <a:off x="0" y="-195263"/>
            <a:ext cx="9144000" cy="946721"/>
          </a:xfrm>
          <a:custGeom>
            <a:avLst/>
            <a:gdLst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73250"/>
              <a:gd name="connsiteX1" fmla="*/ 9144000 w 9144000"/>
              <a:gd name="connsiteY1" fmla="*/ 0 h 1073250"/>
              <a:gd name="connsiteX2" fmla="*/ 9144000 w 9144000"/>
              <a:gd name="connsiteY2" fmla="*/ 1038225 h 1073250"/>
              <a:gd name="connsiteX3" fmla="*/ 3581400 w 9144000"/>
              <a:gd name="connsiteY3" fmla="*/ 847725 h 1073250"/>
              <a:gd name="connsiteX4" fmla="*/ 0 w 9144000"/>
              <a:gd name="connsiteY4" fmla="*/ 1038225 h 1073250"/>
              <a:gd name="connsiteX5" fmla="*/ 0 w 9144000"/>
              <a:gd name="connsiteY5" fmla="*/ 0 h 1073250"/>
              <a:gd name="connsiteX0" fmla="*/ 0 w 9144000"/>
              <a:gd name="connsiteY0" fmla="*/ 0 h 1073250"/>
              <a:gd name="connsiteX1" fmla="*/ 9144000 w 9144000"/>
              <a:gd name="connsiteY1" fmla="*/ 0 h 1073250"/>
              <a:gd name="connsiteX2" fmla="*/ 9144000 w 9144000"/>
              <a:gd name="connsiteY2" fmla="*/ 1038225 h 1073250"/>
              <a:gd name="connsiteX3" fmla="*/ 3581400 w 9144000"/>
              <a:gd name="connsiteY3" fmla="*/ 847725 h 1073250"/>
              <a:gd name="connsiteX4" fmla="*/ 0 w 9144000"/>
              <a:gd name="connsiteY4" fmla="*/ 1038225 h 1073250"/>
              <a:gd name="connsiteX5" fmla="*/ 0 w 9144000"/>
              <a:gd name="connsiteY5" fmla="*/ 0 h 1073250"/>
              <a:gd name="connsiteX0" fmla="*/ 0 w 9144000"/>
              <a:gd name="connsiteY0" fmla="*/ 0 h 1078628"/>
              <a:gd name="connsiteX1" fmla="*/ 9144000 w 9144000"/>
              <a:gd name="connsiteY1" fmla="*/ 0 h 1078628"/>
              <a:gd name="connsiteX2" fmla="*/ 9144000 w 9144000"/>
              <a:gd name="connsiteY2" fmla="*/ 1038225 h 1078628"/>
              <a:gd name="connsiteX3" fmla="*/ 3571875 w 9144000"/>
              <a:gd name="connsiteY3" fmla="*/ 904875 h 1078628"/>
              <a:gd name="connsiteX4" fmla="*/ 0 w 9144000"/>
              <a:gd name="connsiteY4" fmla="*/ 1038225 h 1078628"/>
              <a:gd name="connsiteX5" fmla="*/ 0 w 9144000"/>
              <a:gd name="connsiteY5" fmla="*/ 0 h 1078628"/>
              <a:gd name="connsiteX0" fmla="*/ 0 w 9144000"/>
              <a:gd name="connsiteY0" fmla="*/ 0 h 1083227"/>
              <a:gd name="connsiteX1" fmla="*/ 9144000 w 9144000"/>
              <a:gd name="connsiteY1" fmla="*/ 0 h 1083227"/>
              <a:gd name="connsiteX2" fmla="*/ 9144000 w 9144000"/>
              <a:gd name="connsiteY2" fmla="*/ 1038225 h 1083227"/>
              <a:gd name="connsiteX3" fmla="*/ 3705225 w 9144000"/>
              <a:gd name="connsiteY3" fmla="*/ 942974 h 1083227"/>
              <a:gd name="connsiteX4" fmla="*/ 0 w 9144000"/>
              <a:gd name="connsiteY4" fmla="*/ 1038225 h 1083227"/>
              <a:gd name="connsiteX5" fmla="*/ 0 w 9144000"/>
              <a:gd name="connsiteY5" fmla="*/ 0 h 1083227"/>
              <a:gd name="connsiteX0" fmla="*/ 0 w 9144000"/>
              <a:gd name="connsiteY0" fmla="*/ 0 h 1083227"/>
              <a:gd name="connsiteX1" fmla="*/ 9144000 w 9144000"/>
              <a:gd name="connsiteY1" fmla="*/ 0 h 1083227"/>
              <a:gd name="connsiteX2" fmla="*/ 9144000 w 9144000"/>
              <a:gd name="connsiteY2" fmla="*/ 1038225 h 1083227"/>
              <a:gd name="connsiteX3" fmla="*/ 3705225 w 9144000"/>
              <a:gd name="connsiteY3" fmla="*/ 942974 h 1083227"/>
              <a:gd name="connsiteX4" fmla="*/ 0 w 9144000"/>
              <a:gd name="connsiteY4" fmla="*/ 1038225 h 1083227"/>
              <a:gd name="connsiteX5" fmla="*/ 0 w 9144000"/>
              <a:gd name="connsiteY5" fmla="*/ 0 h 1083227"/>
              <a:gd name="connsiteX0" fmla="*/ 0 w 9144000"/>
              <a:gd name="connsiteY0" fmla="*/ 0 h 1083227"/>
              <a:gd name="connsiteX1" fmla="*/ 9144000 w 9144000"/>
              <a:gd name="connsiteY1" fmla="*/ 0 h 1083227"/>
              <a:gd name="connsiteX2" fmla="*/ 9144000 w 9144000"/>
              <a:gd name="connsiteY2" fmla="*/ 1038225 h 1083227"/>
              <a:gd name="connsiteX3" fmla="*/ 3705225 w 9144000"/>
              <a:gd name="connsiteY3" fmla="*/ 942974 h 1083227"/>
              <a:gd name="connsiteX4" fmla="*/ 0 w 9144000"/>
              <a:gd name="connsiteY4" fmla="*/ 1038225 h 1083227"/>
              <a:gd name="connsiteX5" fmla="*/ 0 w 9144000"/>
              <a:gd name="connsiteY5" fmla="*/ 0 h 1083227"/>
              <a:gd name="connsiteX0" fmla="*/ 0 w 9144000"/>
              <a:gd name="connsiteY0" fmla="*/ 0 h 1042115"/>
              <a:gd name="connsiteX1" fmla="*/ 9144000 w 9144000"/>
              <a:gd name="connsiteY1" fmla="*/ 0 h 1042115"/>
              <a:gd name="connsiteX2" fmla="*/ 9144000 w 9144000"/>
              <a:gd name="connsiteY2" fmla="*/ 1038225 h 1042115"/>
              <a:gd name="connsiteX3" fmla="*/ 3705225 w 9144000"/>
              <a:gd name="connsiteY3" fmla="*/ 942974 h 1042115"/>
              <a:gd name="connsiteX4" fmla="*/ 0 w 9144000"/>
              <a:gd name="connsiteY4" fmla="*/ 1038225 h 1042115"/>
              <a:gd name="connsiteX5" fmla="*/ 0 w 9144000"/>
              <a:gd name="connsiteY5" fmla="*/ 0 h 104211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3148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3148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610100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610100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1038225">
                <a:moveTo>
                  <a:pt x="0" y="0"/>
                </a:moveTo>
                <a:lnTo>
                  <a:pt x="9144000" y="0"/>
                </a:lnTo>
                <a:lnTo>
                  <a:pt x="9144000" y="1038225"/>
                </a:lnTo>
                <a:cubicBezTo>
                  <a:pt x="7493000" y="968375"/>
                  <a:pt x="6480175" y="946149"/>
                  <a:pt x="4610100" y="942974"/>
                </a:cubicBezTo>
                <a:cubicBezTo>
                  <a:pt x="3086100" y="942974"/>
                  <a:pt x="349250" y="1017587"/>
                  <a:pt x="0" y="1038225"/>
                </a:cubicBezTo>
                <a:lnTo>
                  <a:pt x="0" y="0"/>
                </a:lnTo>
                <a:close/>
              </a:path>
            </a:pathLst>
          </a:custGeom>
          <a:solidFill>
            <a:srgbClr val="FC6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350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5579C61-2F60-4472-8C23-10CC07B672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2" t="17604" r="4522" b="20944"/>
          <a:stretch/>
        </p:blipFill>
        <p:spPr>
          <a:xfrm>
            <a:off x="2657475" y="824013"/>
            <a:ext cx="3829050" cy="1441394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CD639927-A410-4C2C-BA2A-D36738779EEB}"/>
              </a:ext>
            </a:extLst>
          </p:cNvPr>
          <p:cNvSpPr/>
          <p:nvPr userDrawn="1"/>
        </p:nvSpPr>
        <p:spPr>
          <a:xfrm>
            <a:off x="0" y="6629402"/>
            <a:ext cx="9144000" cy="228685"/>
          </a:xfrm>
          <a:prstGeom prst="rect">
            <a:avLst/>
          </a:prstGeom>
          <a:solidFill>
            <a:srgbClr val="FC6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350" dirty="0"/>
          </a:p>
        </p:txBody>
      </p:sp>
    </p:spTree>
    <p:extLst>
      <p:ext uri="{BB962C8B-B14F-4D97-AF65-F5344CB8AC3E}">
        <p14:creationId xmlns:p14="http://schemas.microsoft.com/office/powerpoint/2010/main" val="3221236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3F93EC-8349-4061-8615-C295ADC2D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865097-EA66-43FF-BF75-19606877E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FAE344-69E1-42B4-9BFE-404949B73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137F-156B-441E-9327-D578A2B3D9EB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921B95-E6FE-4909-9C01-721308091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A9EEBD-CC88-4599-BA3D-FEC512160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C046ED0A-6D75-41B3-8834-138842BDD56A}"/>
              </a:ext>
            </a:extLst>
          </p:cNvPr>
          <p:cNvSpPr/>
          <p:nvPr userDrawn="1"/>
        </p:nvSpPr>
        <p:spPr>
          <a:xfrm>
            <a:off x="0" y="-47624"/>
            <a:ext cx="9144000" cy="1038225"/>
          </a:xfrm>
          <a:custGeom>
            <a:avLst/>
            <a:gdLst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73250"/>
              <a:gd name="connsiteX1" fmla="*/ 9144000 w 9144000"/>
              <a:gd name="connsiteY1" fmla="*/ 0 h 1073250"/>
              <a:gd name="connsiteX2" fmla="*/ 9144000 w 9144000"/>
              <a:gd name="connsiteY2" fmla="*/ 1038225 h 1073250"/>
              <a:gd name="connsiteX3" fmla="*/ 3581400 w 9144000"/>
              <a:gd name="connsiteY3" fmla="*/ 847725 h 1073250"/>
              <a:gd name="connsiteX4" fmla="*/ 0 w 9144000"/>
              <a:gd name="connsiteY4" fmla="*/ 1038225 h 1073250"/>
              <a:gd name="connsiteX5" fmla="*/ 0 w 9144000"/>
              <a:gd name="connsiteY5" fmla="*/ 0 h 1073250"/>
              <a:gd name="connsiteX0" fmla="*/ 0 w 9144000"/>
              <a:gd name="connsiteY0" fmla="*/ 0 h 1073250"/>
              <a:gd name="connsiteX1" fmla="*/ 9144000 w 9144000"/>
              <a:gd name="connsiteY1" fmla="*/ 0 h 1073250"/>
              <a:gd name="connsiteX2" fmla="*/ 9144000 w 9144000"/>
              <a:gd name="connsiteY2" fmla="*/ 1038225 h 1073250"/>
              <a:gd name="connsiteX3" fmla="*/ 3581400 w 9144000"/>
              <a:gd name="connsiteY3" fmla="*/ 847725 h 1073250"/>
              <a:gd name="connsiteX4" fmla="*/ 0 w 9144000"/>
              <a:gd name="connsiteY4" fmla="*/ 1038225 h 1073250"/>
              <a:gd name="connsiteX5" fmla="*/ 0 w 9144000"/>
              <a:gd name="connsiteY5" fmla="*/ 0 h 1073250"/>
              <a:gd name="connsiteX0" fmla="*/ 0 w 9144000"/>
              <a:gd name="connsiteY0" fmla="*/ 0 h 1078628"/>
              <a:gd name="connsiteX1" fmla="*/ 9144000 w 9144000"/>
              <a:gd name="connsiteY1" fmla="*/ 0 h 1078628"/>
              <a:gd name="connsiteX2" fmla="*/ 9144000 w 9144000"/>
              <a:gd name="connsiteY2" fmla="*/ 1038225 h 1078628"/>
              <a:gd name="connsiteX3" fmla="*/ 3571875 w 9144000"/>
              <a:gd name="connsiteY3" fmla="*/ 904875 h 1078628"/>
              <a:gd name="connsiteX4" fmla="*/ 0 w 9144000"/>
              <a:gd name="connsiteY4" fmla="*/ 1038225 h 1078628"/>
              <a:gd name="connsiteX5" fmla="*/ 0 w 9144000"/>
              <a:gd name="connsiteY5" fmla="*/ 0 h 1078628"/>
              <a:gd name="connsiteX0" fmla="*/ 0 w 9144000"/>
              <a:gd name="connsiteY0" fmla="*/ 0 h 1083227"/>
              <a:gd name="connsiteX1" fmla="*/ 9144000 w 9144000"/>
              <a:gd name="connsiteY1" fmla="*/ 0 h 1083227"/>
              <a:gd name="connsiteX2" fmla="*/ 9144000 w 9144000"/>
              <a:gd name="connsiteY2" fmla="*/ 1038225 h 1083227"/>
              <a:gd name="connsiteX3" fmla="*/ 3705225 w 9144000"/>
              <a:gd name="connsiteY3" fmla="*/ 942974 h 1083227"/>
              <a:gd name="connsiteX4" fmla="*/ 0 w 9144000"/>
              <a:gd name="connsiteY4" fmla="*/ 1038225 h 1083227"/>
              <a:gd name="connsiteX5" fmla="*/ 0 w 9144000"/>
              <a:gd name="connsiteY5" fmla="*/ 0 h 1083227"/>
              <a:gd name="connsiteX0" fmla="*/ 0 w 9144000"/>
              <a:gd name="connsiteY0" fmla="*/ 0 h 1083227"/>
              <a:gd name="connsiteX1" fmla="*/ 9144000 w 9144000"/>
              <a:gd name="connsiteY1" fmla="*/ 0 h 1083227"/>
              <a:gd name="connsiteX2" fmla="*/ 9144000 w 9144000"/>
              <a:gd name="connsiteY2" fmla="*/ 1038225 h 1083227"/>
              <a:gd name="connsiteX3" fmla="*/ 3705225 w 9144000"/>
              <a:gd name="connsiteY3" fmla="*/ 942974 h 1083227"/>
              <a:gd name="connsiteX4" fmla="*/ 0 w 9144000"/>
              <a:gd name="connsiteY4" fmla="*/ 1038225 h 1083227"/>
              <a:gd name="connsiteX5" fmla="*/ 0 w 9144000"/>
              <a:gd name="connsiteY5" fmla="*/ 0 h 1083227"/>
              <a:gd name="connsiteX0" fmla="*/ 0 w 9144000"/>
              <a:gd name="connsiteY0" fmla="*/ 0 h 1083227"/>
              <a:gd name="connsiteX1" fmla="*/ 9144000 w 9144000"/>
              <a:gd name="connsiteY1" fmla="*/ 0 h 1083227"/>
              <a:gd name="connsiteX2" fmla="*/ 9144000 w 9144000"/>
              <a:gd name="connsiteY2" fmla="*/ 1038225 h 1083227"/>
              <a:gd name="connsiteX3" fmla="*/ 3705225 w 9144000"/>
              <a:gd name="connsiteY3" fmla="*/ 942974 h 1083227"/>
              <a:gd name="connsiteX4" fmla="*/ 0 w 9144000"/>
              <a:gd name="connsiteY4" fmla="*/ 1038225 h 1083227"/>
              <a:gd name="connsiteX5" fmla="*/ 0 w 9144000"/>
              <a:gd name="connsiteY5" fmla="*/ 0 h 1083227"/>
              <a:gd name="connsiteX0" fmla="*/ 0 w 9144000"/>
              <a:gd name="connsiteY0" fmla="*/ 0 h 1042115"/>
              <a:gd name="connsiteX1" fmla="*/ 9144000 w 9144000"/>
              <a:gd name="connsiteY1" fmla="*/ 0 h 1042115"/>
              <a:gd name="connsiteX2" fmla="*/ 9144000 w 9144000"/>
              <a:gd name="connsiteY2" fmla="*/ 1038225 h 1042115"/>
              <a:gd name="connsiteX3" fmla="*/ 3705225 w 9144000"/>
              <a:gd name="connsiteY3" fmla="*/ 942974 h 1042115"/>
              <a:gd name="connsiteX4" fmla="*/ 0 w 9144000"/>
              <a:gd name="connsiteY4" fmla="*/ 1038225 h 1042115"/>
              <a:gd name="connsiteX5" fmla="*/ 0 w 9144000"/>
              <a:gd name="connsiteY5" fmla="*/ 0 h 104211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3148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3148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610100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610100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1038225">
                <a:moveTo>
                  <a:pt x="0" y="0"/>
                </a:moveTo>
                <a:lnTo>
                  <a:pt x="9144000" y="0"/>
                </a:lnTo>
                <a:lnTo>
                  <a:pt x="9144000" y="1038225"/>
                </a:lnTo>
                <a:cubicBezTo>
                  <a:pt x="7493000" y="968375"/>
                  <a:pt x="6480175" y="946149"/>
                  <a:pt x="4610100" y="942974"/>
                </a:cubicBezTo>
                <a:cubicBezTo>
                  <a:pt x="3086100" y="942974"/>
                  <a:pt x="349250" y="1017587"/>
                  <a:pt x="0" y="1038225"/>
                </a:cubicBezTo>
                <a:lnTo>
                  <a:pt x="0" y="0"/>
                </a:lnTo>
                <a:close/>
              </a:path>
            </a:pathLst>
          </a:custGeom>
          <a:solidFill>
            <a:srgbClr val="FC6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350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7265BC2-9E59-4AD4-A327-9FA38FC168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6" t="18566" r="79398" b="21710"/>
          <a:stretch/>
        </p:blipFill>
        <p:spPr>
          <a:xfrm>
            <a:off x="476818" y="88108"/>
            <a:ext cx="321469" cy="771525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7C3FC3C4-FCDC-492D-8052-3D57B0CA812C}"/>
              </a:ext>
            </a:extLst>
          </p:cNvPr>
          <p:cNvSpPr txBox="1"/>
          <p:nvPr userDrawn="1"/>
        </p:nvSpPr>
        <p:spPr>
          <a:xfrm>
            <a:off x="776060" y="222810"/>
            <a:ext cx="1915320" cy="22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863" spc="75" dirty="0">
                <a:latin typeface="Arial" panose="020B0604020202020204" pitchFamily="34" charset="0"/>
                <a:cs typeface="Arial" panose="020B0604020202020204" pitchFamily="34" charset="0"/>
              </a:rPr>
              <a:t>Universidad Nacional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54EC82F-603E-4E6C-97AE-DEFB8954EA4F}"/>
              </a:ext>
            </a:extLst>
          </p:cNvPr>
          <p:cNvSpPr txBox="1"/>
          <p:nvPr userDrawn="1"/>
        </p:nvSpPr>
        <p:spPr>
          <a:xfrm>
            <a:off x="778441" y="362902"/>
            <a:ext cx="1915320" cy="259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088" b="1" spc="8" dirty="0">
                <a:latin typeface="Arial" panose="020B0604020202020204" pitchFamily="34" charset="0"/>
                <a:cs typeface="Arial" panose="020B0604020202020204" pitchFamily="34" charset="0"/>
              </a:rPr>
              <a:t>Federico Villarreal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DA5B0110-D398-4DD4-8EB5-A100BFC0B889}"/>
              </a:ext>
            </a:extLst>
          </p:cNvPr>
          <p:cNvCxnSpPr/>
          <p:nvPr userDrawn="1"/>
        </p:nvCxnSpPr>
        <p:spPr>
          <a:xfrm>
            <a:off x="879249" y="654843"/>
            <a:ext cx="160020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659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56D36D-66B0-4A3C-94B7-6A1D15CFA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795E18-8E62-404F-AA19-FCFD1BE83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F9F533-C275-4A78-860A-E70AC4B56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73FE-A5ED-4C49-9CED-5A328932D077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496580-AC59-4EBF-8686-714FF0C05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77BB85-536F-4C4A-9791-4FBCFC1EA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960967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4F3777-F0FF-45A9-8F3E-787BE3408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7AAFF7-E53E-4570-9E9D-95B968EBF6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17514BE-546E-4B39-BC4E-6AC88FBE0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5ED0C37-7DAB-4C36-B84D-2455185D2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BF3C-2F63-4384-906A-062A66788F95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A84C55-F1C5-4B49-A96D-7A37459A3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2A8ABFE-DAB0-43F1-97D7-DAADB323D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34412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07220B-AB38-4985-9665-007387A6C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AB9CAD7-DD1F-482E-A7C0-CE745DA3F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F92CEE7-CBAC-4343-94B0-02B906C24F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E7E0620-43C3-4F2F-A339-353C59A79B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744F1BC-07DA-48F7-838E-D6325F8B19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C44AEAC-8D5D-41E5-8C4C-8D4045526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647-4491-4207-858F-1F07E6A94BD2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E5F9F98-DD2A-4B52-A1A3-A0DDDC7EF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F2CBA58-67F5-4513-B0BE-4807D9303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116338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1A2321-512C-4D0E-B4D8-C59942BF0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1FD166A-9AFB-4A05-92C9-7C5C806E6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D1E88-0EF1-4AE4-8C61-DDD676E8748E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2A9F27-7E4C-4BB3-B1F7-8F70EA6DE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F870165-C7EE-46B7-ACB0-44222FD2C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221775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A548CA9-D6D0-4EB9-99E8-C9852235D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8713-E7E9-40AC-B3E8-F94A4A859CA7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2026A92-5A1A-4BA9-9A10-340698144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AB93CCE-F992-40BD-B28C-DFFF71C65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7611388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BE6580-20ED-43D7-914C-C89BD5C9C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D3D2C7-B3E3-48D3-8CB1-13FF8C620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6101B4B-7784-462A-9A57-0057C6FD29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65C43AE-72E9-4C38-AE32-B3A62B4EC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BF246-0197-4917-9ED2-136869CF53E7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842B4F-6934-4D72-A702-2A3E53036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86CF03-ACBC-4C87-9F71-7805CCC61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65049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3F93EC-8349-4061-8615-C295ADC2D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865097-EA66-43FF-BF75-19606877E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FAE344-69E1-42B4-9BFE-404949B73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137F-156B-441E-9327-D578A2B3D9EB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921B95-E6FE-4909-9C01-721308091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A9EEBD-CC88-4599-BA3D-FEC512160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C046ED0A-6D75-41B3-8834-138842BDD56A}"/>
              </a:ext>
            </a:extLst>
          </p:cNvPr>
          <p:cNvSpPr/>
          <p:nvPr userDrawn="1"/>
        </p:nvSpPr>
        <p:spPr>
          <a:xfrm>
            <a:off x="0" y="-47624"/>
            <a:ext cx="9144000" cy="1038225"/>
          </a:xfrm>
          <a:custGeom>
            <a:avLst/>
            <a:gdLst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73250"/>
              <a:gd name="connsiteX1" fmla="*/ 9144000 w 9144000"/>
              <a:gd name="connsiteY1" fmla="*/ 0 h 1073250"/>
              <a:gd name="connsiteX2" fmla="*/ 9144000 w 9144000"/>
              <a:gd name="connsiteY2" fmla="*/ 1038225 h 1073250"/>
              <a:gd name="connsiteX3" fmla="*/ 3581400 w 9144000"/>
              <a:gd name="connsiteY3" fmla="*/ 847725 h 1073250"/>
              <a:gd name="connsiteX4" fmla="*/ 0 w 9144000"/>
              <a:gd name="connsiteY4" fmla="*/ 1038225 h 1073250"/>
              <a:gd name="connsiteX5" fmla="*/ 0 w 9144000"/>
              <a:gd name="connsiteY5" fmla="*/ 0 h 1073250"/>
              <a:gd name="connsiteX0" fmla="*/ 0 w 9144000"/>
              <a:gd name="connsiteY0" fmla="*/ 0 h 1073250"/>
              <a:gd name="connsiteX1" fmla="*/ 9144000 w 9144000"/>
              <a:gd name="connsiteY1" fmla="*/ 0 h 1073250"/>
              <a:gd name="connsiteX2" fmla="*/ 9144000 w 9144000"/>
              <a:gd name="connsiteY2" fmla="*/ 1038225 h 1073250"/>
              <a:gd name="connsiteX3" fmla="*/ 3581400 w 9144000"/>
              <a:gd name="connsiteY3" fmla="*/ 847725 h 1073250"/>
              <a:gd name="connsiteX4" fmla="*/ 0 w 9144000"/>
              <a:gd name="connsiteY4" fmla="*/ 1038225 h 1073250"/>
              <a:gd name="connsiteX5" fmla="*/ 0 w 9144000"/>
              <a:gd name="connsiteY5" fmla="*/ 0 h 1073250"/>
              <a:gd name="connsiteX0" fmla="*/ 0 w 9144000"/>
              <a:gd name="connsiteY0" fmla="*/ 0 h 1078628"/>
              <a:gd name="connsiteX1" fmla="*/ 9144000 w 9144000"/>
              <a:gd name="connsiteY1" fmla="*/ 0 h 1078628"/>
              <a:gd name="connsiteX2" fmla="*/ 9144000 w 9144000"/>
              <a:gd name="connsiteY2" fmla="*/ 1038225 h 1078628"/>
              <a:gd name="connsiteX3" fmla="*/ 3571875 w 9144000"/>
              <a:gd name="connsiteY3" fmla="*/ 904875 h 1078628"/>
              <a:gd name="connsiteX4" fmla="*/ 0 w 9144000"/>
              <a:gd name="connsiteY4" fmla="*/ 1038225 h 1078628"/>
              <a:gd name="connsiteX5" fmla="*/ 0 w 9144000"/>
              <a:gd name="connsiteY5" fmla="*/ 0 h 1078628"/>
              <a:gd name="connsiteX0" fmla="*/ 0 w 9144000"/>
              <a:gd name="connsiteY0" fmla="*/ 0 h 1083227"/>
              <a:gd name="connsiteX1" fmla="*/ 9144000 w 9144000"/>
              <a:gd name="connsiteY1" fmla="*/ 0 h 1083227"/>
              <a:gd name="connsiteX2" fmla="*/ 9144000 w 9144000"/>
              <a:gd name="connsiteY2" fmla="*/ 1038225 h 1083227"/>
              <a:gd name="connsiteX3" fmla="*/ 3705225 w 9144000"/>
              <a:gd name="connsiteY3" fmla="*/ 942974 h 1083227"/>
              <a:gd name="connsiteX4" fmla="*/ 0 w 9144000"/>
              <a:gd name="connsiteY4" fmla="*/ 1038225 h 1083227"/>
              <a:gd name="connsiteX5" fmla="*/ 0 w 9144000"/>
              <a:gd name="connsiteY5" fmla="*/ 0 h 1083227"/>
              <a:gd name="connsiteX0" fmla="*/ 0 w 9144000"/>
              <a:gd name="connsiteY0" fmla="*/ 0 h 1083227"/>
              <a:gd name="connsiteX1" fmla="*/ 9144000 w 9144000"/>
              <a:gd name="connsiteY1" fmla="*/ 0 h 1083227"/>
              <a:gd name="connsiteX2" fmla="*/ 9144000 w 9144000"/>
              <a:gd name="connsiteY2" fmla="*/ 1038225 h 1083227"/>
              <a:gd name="connsiteX3" fmla="*/ 3705225 w 9144000"/>
              <a:gd name="connsiteY3" fmla="*/ 942974 h 1083227"/>
              <a:gd name="connsiteX4" fmla="*/ 0 w 9144000"/>
              <a:gd name="connsiteY4" fmla="*/ 1038225 h 1083227"/>
              <a:gd name="connsiteX5" fmla="*/ 0 w 9144000"/>
              <a:gd name="connsiteY5" fmla="*/ 0 h 1083227"/>
              <a:gd name="connsiteX0" fmla="*/ 0 w 9144000"/>
              <a:gd name="connsiteY0" fmla="*/ 0 h 1083227"/>
              <a:gd name="connsiteX1" fmla="*/ 9144000 w 9144000"/>
              <a:gd name="connsiteY1" fmla="*/ 0 h 1083227"/>
              <a:gd name="connsiteX2" fmla="*/ 9144000 w 9144000"/>
              <a:gd name="connsiteY2" fmla="*/ 1038225 h 1083227"/>
              <a:gd name="connsiteX3" fmla="*/ 3705225 w 9144000"/>
              <a:gd name="connsiteY3" fmla="*/ 942974 h 1083227"/>
              <a:gd name="connsiteX4" fmla="*/ 0 w 9144000"/>
              <a:gd name="connsiteY4" fmla="*/ 1038225 h 1083227"/>
              <a:gd name="connsiteX5" fmla="*/ 0 w 9144000"/>
              <a:gd name="connsiteY5" fmla="*/ 0 h 1083227"/>
              <a:gd name="connsiteX0" fmla="*/ 0 w 9144000"/>
              <a:gd name="connsiteY0" fmla="*/ 0 h 1042115"/>
              <a:gd name="connsiteX1" fmla="*/ 9144000 w 9144000"/>
              <a:gd name="connsiteY1" fmla="*/ 0 h 1042115"/>
              <a:gd name="connsiteX2" fmla="*/ 9144000 w 9144000"/>
              <a:gd name="connsiteY2" fmla="*/ 1038225 h 1042115"/>
              <a:gd name="connsiteX3" fmla="*/ 3705225 w 9144000"/>
              <a:gd name="connsiteY3" fmla="*/ 942974 h 1042115"/>
              <a:gd name="connsiteX4" fmla="*/ 0 w 9144000"/>
              <a:gd name="connsiteY4" fmla="*/ 1038225 h 1042115"/>
              <a:gd name="connsiteX5" fmla="*/ 0 w 9144000"/>
              <a:gd name="connsiteY5" fmla="*/ 0 h 104211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3148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3148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610100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610100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1038225">
                <a:moveTo>
                  <a:pt x="0" y="0"/>
                </a:moveTo>
                <a:lnTo>
                  <a:pt x="9144000" y="0"/>
                </a:lnTo>
                <a:lnTo>
                  <a:pt x="9144000" y="1038225"/>
                </a:lnTo>
                <a:cubicBezTo>
                  <a:pt x="7493000" y="968375"/>
                  <a:pt x="6480175" y="946149"/>
                  <a:pt x="4610100" y="942974"/>
                </a:cubicBezTo>
                <a:cubicBezTo>
                  <a:pt x="3086100" y="942974"/>
                  <a:pt x="349250" y="1017587"/>
                  <a:pt x="0" y="1038225"/>
                </a:cubicBezTo>
                <a:lnTo>
                  <a:pt x="0" y="0"/>
                </a:lnTo>
                <a:close/>
              </a:path>
            </a:pathLst>
          </a:custGeom>
          <a:solidFill>
            <a:srgbClr val="FC6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7265BC2-9E59-4AD4-A327-9FA38FC168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6" t="18566" r="79398" b="21710"/>
          <a:stretch/>
        </p:blipFill>
        <p:spPr>
          <a:xfrm>
            <a:off x="476817" y="88106"/>
            <a:ext cx="321469" cy="771525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7C3FC3C4-FCDC-492D-8052-3D57B0CA812C}"/>
              </a:ext>
            </a:extLst>
          </p:cNvPr>
          <p:cNvSpPr txBox="1"/>
          <p:nvPr userDrawn="1"/>
        </p:nvSpPr>
        <p:spPr>
          <a:xfrm>
            <a:off x="776060" y="222809"/>
            <a:ext cx="1915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50" spc="100" dirty="0">
                <a:latin typeface="Arial" panose="020B0604020202020204" pitchFamily="34" charset="0"/>
                <a:cs typeface="Arial" panose="020B0604020202020204" pitchFamily="34" charset="0"/>
              </a:rPr>
              <a:t>Universidad Nacional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54EC82F-603E-4E6C-97AE-DEFB8954EA4F}"/>
              </a:ext>
            </a:extLst>
          </p:cNvPr>
          <p:cNvSpPr txBox="1"/>
          <p:nvPr userDrawn="1"/>
        </p:nvSpPr>
        <p:spPr>
          <a:xfrm>
            <a:off x="778441" y="362900"/>
            <a:ext cx="191532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50" b="1" spc="10" dirty="0">
                <a:latin typeface="Arial" panose="020B0604020202020204" pitchFamily="34" charset="0"/>
                <a:cs typeface="Arial" panose="020B0604020202020204" pitchFamily="34" charset="0"/>
              </a:rPr>
              <a:t>Federico Villarreal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DA5B0110-D398-4DD4-8EB5-A100BFC0B889}"/>
              </a:ext>
            </a:extLst>
          </p:cNvPr>
          <p:cNvCxnSpPr/>
          <p:nvPr userDrawn="1"/>
        </p:nvCxnSpPr>
        <p:spPr>
          <a:xfrm>
            <a:off x="879249" y="654843"/>
            <a:ext cx="160020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18408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A8744C-68A3-414E-9C76-D959F1FE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3B65C5E-5A2A-4215-B8BF-D950A7D938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609970F-5A27-47A6-9F6D-CB567EFEF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C3B906-4C25-4344-AFCF-F16B71E56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CBA69-B16A-4502-84A0-E565E23299B3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A69188-C33B-406A-8813-20883C564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CCC65C9-F8F2-489C-A5B9-C233290B1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043663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907FDF-AF67-488C-8B84-7E113F1D7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65AE638-066D-453B-976D-32A3D22065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FF4F96-5D92-427D-A55F-FD8B72004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79FC-F7F5-4B52-9EC8-6714A837DEE4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ACC89D-562D-4C05-9B16-CE6D2196B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997248-B830-44D4-B595-086B558B9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9334221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DDDF2B4-6378-45CD-90D2-B99DD6DE55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753E621-8CFB-4D53-B12E-D6A8F20553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DE4267-A58F-4921-AECA-D7A528736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0128-9F26-4B21-8CB6-9C5A4B670901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5F5AE2-3284-4776-875B-16E4F1200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9A7A96-7848-4F26-A1C2-8658E0A2E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17279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56D36D-66B0-4A3C-94B7-6A1D15CFA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795E18-8E62-404F-AA19-FCFD1BE83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F9F533-C275-4A78-860A-E70AC4B56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73FE-A5ED-4C49-9CED-5A328932D077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496580-AC59-4EBF-8686-714FF0C05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77BB85-536F-4C4A-9791-4FBCFC1EA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867329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4F3777-F0FF-45A9-8F3E-787BE3408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7AAFF7-E53E-4570-9E9D-95B968EBF6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17514BE-546E-4B39-BC4E-6AC88FBE0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5ED0C37-7DAB-4C36-B84D-2455185D2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BF3C-2F63-4384-906A-062A66788F95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A84C55-F1C5-4B49-A96D-7A37459A3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2A8ABFE-DAB0-43F1-97D7-DAADB323D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94813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07220B-AB38-4985-9665-007387A6C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AB9CAD7-DD1F-482E-A7C0-CE745DA3F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F92CEE7-CBAC-4343-94B0-02B906C24F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E7E0620-43C3-4F2F-A339-353C59A79B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744F1BC-07DA-48F7-838E-D6325F8B19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C44AEAC-8D5D-41E5-8C4C-8D4045526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647-4491-4207-858F-1F07E6A94BD2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E5F9F98-DD2A-4B52-A1A3-A0DDDC7EF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F2CBA58-67F5-4513-B0BE-4807D9303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09217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1A2321-512C-4D0E-B4D8-C59942BF0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1FD166A-9AFB-4A05-92C9-7C5C806E6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D1E88-0EF1-4AE4-8C61-DDD676E8748E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2A9F27-7E4C-4BB3-B1F7-8F70EA6DE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F870165-C7EE-46B7-ACB0-44222FD2C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382203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A548CA9-D6D0-4EB9-99E8-C9852235D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8713-E7E9-40AC-B3E8-F94A4A859CA7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2026A92-5A1A-4BA9-9A10-340698144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AB93CCE-F992-40BD-B28C-DFFF71C65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374015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BE6580-20ED-43D7-914C-C89BD5C9C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D3D2C7-B3E3-48D3-8CB1-13FF8C620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6101B4B-7784-462A-9A57-0057C6FD29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65C43AE-72E9-4C38-AE32-B3A62B4EC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BF246-0197-4917-9ED2-136869CF53E7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842B4F-6934-4D72-A702-2A3E53036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86CF03-ACBC-4C87-9F71-7805CCC61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073326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A8744C-68A3-414E-9C76-D959F1FE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3B65C5E-5A2A-4215-B8BF-D950A7D938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609970F-5A27-47A6-9F6D-CB567EFEF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C3B906-4C25-4344-AFCF-F16B71E56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CBA69-B16A-4502-84A0-E565E23299B3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A69188-C33B-406A-8813-20883C564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CCC65C9-F8F2-489C-A5B9-C233290B1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55453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747AC3F-7D01-4F98-955D-3D640377A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E33396-5D7B-4A01-B5A2-1BD74E12A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8B1243-1724-4026-B265-3743AB9AC6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25CDE-F982-4C21-9FCB-C43845AC3551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8742EA-FA9D-4212-B76C-B09CB9BE92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D7BFBA-599B-4D36-A1AA-8D003A03BE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136364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747AC3F-7D01-4F98-955D-3D640377A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E33396-5D7B-4A01-B5A2-1BD74E12A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8B1243-1724-4026-B265-3743AB9AC6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25CDE-F982-4C21-9FCB-C43845AC3551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8742EA-FA9D-4212-B76C-B09CB9BE92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D7BFBA-599B-4D36-A1AA-8D003A03BE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194988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</p:sldLayoutIdLst>
  <p:hf sldNum="0" hd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es.wikipedia.org/wiki/Tecnolog%C3%ADa_punta" TargetMode="External"/><Relationship Id="rId3" Type="http://schemas.openxmlformats.org/officeDocument/2006/relationships/hyperlink" Target="https://es.wikipedia.org/wiki/Realismo_en_pol%C3%ADtica_internacional" TargetMode="External"/><Relationship Id="rId7" Type="http://schemas.openxmlformats.org/officeDocument/2006/relationships/hyperlink" Target="https://es.wikipedia.org/wiki/Investigaci%C3%B3n_y_desarrollo" TargetMode="External"/><Relationship Id="rId2" Type="http://schemas.openxmlformats.org/officeDocument/2006/relationships/hyperlink" Target="https://es.wikipedia.org/wiki/Estado_naci%C3%B3n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es.wikipedia.org/wiki/Guerra" TargetMode="External"/><Relationship Id="rId5" Type="http://schemas.openxmlformats.org/officeDocument/2006/relationships/hyperlink" Target="https://es.wikipedia.org/wiki/Fuerzas_armadas" TargetMode="External"/><Relationship Id="rId4" Type="http://schemas.openxmlformats.org/officeDocument/2006/relationships/hyperlink" Target="https://es.wikipedia.org/wiki/Neorrealismo_(relaciones_internacionales)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C8FC8E5-C87D-4A54-8C05-83732C46E0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5450" y="2801613"/>
            <a:ext cx="8293100" cy="1891574"/>
          </a:xfrm>
        </p:spPr>
        <p:txBody>
          <a:bodyPr>
            <a:normAutofit/>
          </a:bodyPr>
          <a:lstStyle/>
          <a:p>
            <a:r>
              <a:rPr lang="es-PE" sz="3200" dirty="0"/>
              <a:t>Semana </a:t>
            </a:r>
            <a:r>
              <a:rPr lang="es-PE" sz="3200" dirty="0" err="1"/>
              <a:t>N°</a:t>
            </a:r>
            <a:r>
              <a:rPr lang="es-PE" sz="3200" dirty="0"/>
              <a:t> 02 </a:t>
            </a:r>
            <a:r>
              <a:rPr lang="es-PE" sz="3200"/>
              <a:t>La Geopolítica</a:t>
            </a:r>
            <a:endParaRPr lang="es-PE" sz="3200" b="1" dirty="0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4B55E2E3-91C0-4B96-BC51-78D844077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128266"/>
            <a:ext cx="6858000" cy="110628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PE" sz="2200" dirty="0"/>
              <a:t>Asignatura : Geopolítica y Realidad Nacional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PE" sz="2200" b="1" dirty="0"/>
              <a:t>Dr. Fredy salinas Meléndez</a:t>
            </a:r>
          </a:p>
        </p:txBody>
      </p:sp>
      <p:sp>
        <p:nvSpPr>
          <p:cNvPr id="19" name="Subtítulo 4">
            <a:extLst>
              <a:ext uri="{FF2B5EF4-FFF2-40B4-BE49-F238E27FC236}">
                <a16:creationId xmlns:a16="http://schemas.microsoft.com/office/drawing/2014/main" id="{FF7DA7A5-6A23-4645-8BB7-CAF9A612F584}"/>
              </a:ext>
            </a:extLst>
          </p:cNvPr>
          <p:cNvSpPr txBox="1">
            <a:spLocks/>
          </p:cNvSpPr>
          <p:nvPr/>
        </p:nvSpPr>
        <p:spPr>
          <a:xfrm>
            <a:off x="609600" y="2366535"/>
            <a:ext cx="7924800" cy="562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dirty="0"/>
              <a:t>Facultad de Ciencias Naturales y Matemática </a:t>
            </a:r>
          </a:p>
        </p:txBody>
      </p:sp>
      <p:sp>
        <p:nvSpPr>
          <p:cNvPr id="8" name="Subtítulo 4">
            <a:extLst>
              <a:ext uri="{FF2B5EF4-FFF2-40B4-BE49-F238E27FC236}">
                <a16:creationId xmlns:a16="http://schemas.microsoft.com/office/drawing/2014/main" id="{79D83C09-58B4-49C5-B218-A242866CCD27}"/>
              </a:ext>
            </a:extLst>
          </p:cNvPr>
          <p:cNvSpPr txBox="1">
            <a:spLocks/>
          </p:cNvSpPr>
          <p:nvPr/>
        </p:nvSpPr>
        <p:spPr>
          <a:xfrm>
            <a:off x="0" y="6194319"/>
            <a:ext cx="9144000" cy="4753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Semestre </a:t>
            </a:r>
            <a:r>
              <a:rPr kumimoji="0" lang="es-PE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Académico 2025-1</a:t>
            </a:r>
            <a:endParaRPr kumimoji="0" lang="es-PE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5538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723"/>
    </mc:Choice>
    <mc:Fallback xmlns="">
      <p:transition spd="slow" advTm="25723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7B02D4-E409-1769-EBBD-19AE37577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52194"/>
            <a:ext cx="7886700" cy="438912"/>
          </a:xfrm>
        </p:spPr>
        <p:txBody>
          <a:bodyPr/>
          <a:lstStyle/>
          <a:p>
            <a:r>
              <a:rPr lang="es-ES" dirty="0"/>
              <a:t>                Zonas de vida en el Perú: Cuenta con 84 zonas</a:t>
            </a:r>
            <a:endParaRPr lang="es-PE" dirty="0"/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5E8E8C69-4334-7492-5488-1D86FFC7A1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88" y="1991106"/>
            <a:ext cx="7726680" cy="3749041"/>
          </a:xfrm>
        </p:spPr>
      </p:pic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AD2F545-7BF0-B324-5629-3BA9185C8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s-PE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F.Salinas</a:t>
            </a:r>
            <a:endParaRPr lang="es-PE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45812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297020-E9E8-887A-7150-CBBE256E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4488" y="1665516"/>
            <a:ext cx="5915025" cy="459752"/>
          </a:xfrm>
        </p:spPr>
        <p:txBody>
          <a:bodyPr>
            <a:normAutofit/>
          </a:bodyPr>
          <a:lstStyle/>
          <a:p>
            <a:r>
              <a:rPr lang="es-ES" sz="2100" b="1" dirty="0">
                <a:solidFill>
                  <a:srgbClr val="202122"/>
                </a:solidFill>
                <a:latin typeface="Arial" panose="020B0604020202020204" pitchFamily="34" charset="0"/>
              </a:rPr>
              <a:t>               La Realidad Nacional   </a:t>
            </a:r>
            <a:endParaRPr lang="es-PE" sz="21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671E9D-C70B-CC79-C1FC-C67E6CC22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324" y="2339162"/>
            <a:ext cx="7717908" cy="3199847"/>
          </a:xfrm>
        </p:spPr>
        <p:txBody>
          <a:bodyPr>
            <a:normAutofit/>
          </a:bodyPr>
          <a:lstStyle/>
          <a:p>
            <a:pPr algn="just"/>
            <a:r>
              <a:rPr lang="es-ES" dirty="0">
                <a:solidFill>
                  <a:srgbClr val="202122"/>
                </a:solidFill>
                <a:latin typeface="Arial" panose="020B0604020202020204" pitchFamily="34" charset="0"/>
              </a:rPr>
              <a:t>E</a:t>
            </a:r>
            <a:r>
              <a:rPr lang="es-E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 un conjunto de </a:t>
            </a:r>
            <a:r>
              <a:rPr lang="es-ES" b="0" i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actividades culturales, </a:t>
            </a:r>
            <a:r>
              <a:rPr lang="es-E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políticas, económicas y militares que desarrollan los </a:t>
            </a:r>
            <a:r>
              <a:rPr lang="es-ES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2" tooltip="Estado nación"/>
              </a:rPr>
              <a:t>Estados nación</a:t>
            </a:r>
            <a:r>
              <a:rPr lang="es-E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modernos, para evitar o rechazar los ataques militares que eventualmente pudieran realizar otros Estados nación (enfoque </a:t>
            </a:r>
            <a:r>
              <a:rPr lang="es-ES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3" tooltip="Realismo en política internacional"/>
              </a:rPr>
              <a:t>realista</a:t>
            </a:r>
            <a:r>
              <a:rPr lang="es-E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 o amenazas que puedan venir de diferentes grupos de poder, como grupos terroristas, empresas transnacionales, movimientos sociales, organizaciones no gubernamentales (enfoque </a:t>
            </a:r>
            <a:r>
              <a:rPr lang="es-ES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4" tooltip="Neorrealismo (relaciones internacionales)"/>
              </a:rPr>
              <a:t>neorrealista</a:t>
            </a:r>
            <a:r>
              <a:rPr lang="es-E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). Las actividades más habitualmente relacionadas con la defensa nacional son las que están referidas a las </a:t>
            </a:r>
            <a:r>
              <a:rPr lang="es-ES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5" tooltip="Fuerzas armadas"/>
              </a:rPr>
              <a:t>fuerzas armadas</a:t>
            </a:r>
            <a:r>
              <a:rPr lang="es-E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y la </a:t>
            </a:r>
            <a:r>
              <a:rPr lang="es-ES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6" tooltip="Guerra"/>
              </a:rPr>
              <a:t>guerra</a:t>
            </a:r>
            <a:r>
              <a:rPr lang="es-E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; sin embargo otras actividades y políticas están íntimamente relacionadas con la defensa nacional, como la </a:t>
            </a:r>
            <a:r>
              <a:rPr lang="es-ES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7" tooltip="Investigación y desarrollo"/>
              </a:rPr>
              <a:t>investigación y desarrollo</a:t>
            </a:r>
            <a:r>
              <a:rPr lang="es-E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de </a:t>
            </a:r>
            <a:r>
              <a:rPr lang="es-ES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8" tooltip="Tecnología punta"/>
              </a:rPr>
              <a:t>tecnología punta</a:t>
            </a:r>
            <a:r>
              <a:rPr lang="es-E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la provisión de materias primas estratégicas y alimentos, la industria básica y la ocupación del territorio.</a:t>
            </a:r>
            <a:endParaRPr lang="es-PE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18CEA3D-73BD-4F43-8FF9-BD438E6D5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s-PE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F.Salinas</a:t>
            </a:r>
            <a:endParaRPr lang="es-PE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05544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C98A07-A0A6-22A0-2AD1-EC7D889B3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4488" y="1567543"/>
            <a:ext cx="5915025" cy="416379"/>
          </a:xfrm>
        </p:spPr>
        <p:txBody>
          <a:bodyPr>
            <a:normAutofit fontScale="90000"/>
          </a:bodyPr>
          <a:lstStyle/>
          <a:p>
            <a:br>
              <a:rPr lang="es-ES" b="0" i="0" dirty="0">
                <a:solidFill>
                  <a:srgbClr val="202124"/>
                </a:solidFill>
                <a:effectLst/>
                <a:latin typeface="Google Sans"/>
              </a:rPr>
            </a:br>
            <a:r>
              <a:rPr lang="es-ES" b="0" i="0" dirty="0">
                <a:solidFill>
                  <a:srgbClr val="202124"/>
                </a:solidFill>
                <a:effectLst/>
                <a:latin typeface="Google Sans"/>
              </a:rPr>
              <a:t>   ¿Cuál es la finalidad de la Realidad Nacional?</a:t>
            </a:r>
            <a:br>
              <a:rPr lang="es-E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endParaRPr lang="es-PE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5FA532-0589-CFF9-DBF2-948B095EB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4450" y="2226469"/>
            <a:ext cx="6404882" cy="3602831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b="0" i="0" dirty="0">
                <a:solidFill>
                  <a:srgbClr val="4D5156"/>
                </a:solidFill>
                <a:effectLst/>
                <a:latin typeface="Google Sans"/>
              </a:rPr>
              <a:t>Como objetivos de la </a:t>
            </a:r>
            <a:r>
              <a:rPr lang="es-ES" b="0" i="0" dirty="0">
                <a:solidFill>
                  <a:srgbClr val="040C28"/>
                </a:solidFill>
                <a:effectLst/>
                <a:latin typeface="Google Sans"/>
              </a:rPr>
              <a:t>Defensa Nacional</a:t>
            </a:r>
            <a:r>
              <a:rPr lang="es-ES" b="0" i="0" dirty="0">
                <a:solidFill>
                  <a:srgbClr val="4D5156"/>
                </a:solidFill>
                <a:effectLst/>
                <a:latin typeface="Google Sans"/>
              </a:rPr>
              <a:t> se establecen los siguientes: Conservar la soberanía </a:t>
            </a:r>
            <a:r>
              <a:rPr lang="es-ES" b="0" i="0" dirty="0">
                <a:solidFill>
                  <a:srgbClr val="040C28"/>
                </a:solidFill>
                <a:effectLst/>
                <a:latin typeface="Google Sans"/>
              </a:rPr>
              <a:t>nacional</a:t>
            </a:r>
            <a:r>
              <a:rPr lang="es-ES" b="0" i="0" dirty="0">
                <a:solidFill>
                  <a:srgbClr val="4D5156"/>
                </a:solidFill>
                <a:effectLst/>
                <a:latin typeface="Google Sans"/>
              </a:rPr>
              <a:t> y la independencia del Estado. Mantener su integridad territorial. Generar las condiciones de seguridad necesarias para hacer frente a las amenazas externas.</a:t>
            </a:r>
            <a:endParaRPr lang="es-ES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s-ES" sz="2100" dirty="0">
                <a:solidFill>
                  <a:srgbClr val="202124"/>
                </a:solidFill>
                <a:latin typeface="Google Sans"/>
              </a:rPr>
              <a:t>¿Cómo está conformado el sistema de defensa nacional?</a:t>
            </a:r>
            <a:endParaRPr lang="es-ES" sz="2100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pPr algn="just"/>
            <a:r>
              <a:rPr lang="es-ES" b="0" i="0" dirty="0">
                <a:solidFill>
                  <a:srgbClr val="4D5156"/>
                </a:solidFill>
                <a:effectLst/>
                <a:latin typeface="Google Sans"/>
              </a:rPr>
              <a:t>El Sistema de Seguridad y Defensa Nacional es presidido por el Presidente de la República e integrado por: </a:t>
            </a:r>
            <a:r>
              <a:rPr lang="es-ES" b="0" i="0" dirty="0">
                <a:solidFill>
                  <a:srgbClr val="040C28"/>
                </a:solidFill>
                <a:effectLst/>
                <a:latin typeface="Google Sans"/>
              </a:rPr>
              <a:t>El Consejo de Seguridad Nacional; ▪ El Sistema de Inteligencia Nacional; ▪ El Sistema Nacional de Defensa Civil; ▪ Los Ministerios, Organismos Públicos y Gobiernos Regionales</a:t>
            </a:r>
            <a:endParaRPr lang="es-ES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s-ES" sz="2100" dirty="0">
                <a:solidFill>
                  <a:srgbClr val="202124"/>
                </a:solidFill>
                <a:latin typeface="Google Sans"/>
              </a:rPr>
              <a:t>¿Quién se encarga de la defensa de la Nación?</a:t>
            </a:r>
            <a:endParaRPr lang="es-ES" sz="2100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pPr algn="l"/>
            <a:r>
              <a:rPr lang="es-ES" b="0" i="0" dirty="0">
                <a:solidFill>
                  <a:srgbClr val="4D5156"/>
                </a:solidFill>
                <a:effectLst/>
                <a:latin typeface="Google Sans"/>
              </a:rPr>
              <a:t>Corresponde a la </a:t>
            </a:r>
            <a:r>
              <a:rPr lang="es-ES" b="0" i="0" dirty="0">
                <a:solidFill>
                  <a:srgbClr val="040C28"/>
                </a:solidFill>
                <a:effectLst/>
                <a:latin typeface="Google Sans"/>
              </a:rPr>
              <a:t>Secretaría de Defensa Nacional (SEDENA)</a:t>
            </a:r>
            <a:r>
              <a:rPr lang="es-ES" b="0" i="0" dirty="0">
                <a:solidFill>
                  <a:srgbClr val="4D5156"/>
                </a:solidFill>
                <a:effectLst/>
                <a:latin typeface="Google Sans"/>
              </a:rPr>
              <a:t> la dirección, formulación, coordinación, ejecución, supervisión y evaluación de las políticas relacionadas con la defensa nacional. - Velar porque se ejecute debidamente la política de defensa nacional por las Fuerzas Armadas.</a:t>
            </a:r>
            <a:endParaRPr lang="es-ES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endParaRPr lang="es-PE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7D576C-F650-4324-B49B-554B5E179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s-PE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F.Salinas</a:t>
            </a:r>
            <a:endParaRPr lang="es-PE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94510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D8201C-81CC-8D25-40C8-09D4341F1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4488" y="1555082"/>
            <a:ext cx="5915025" cy="397043"/>
          </a:xfrm>
        </p:spPr>
        <p:txBody>
          <a:bodyPr>
            <a:normAutofit fontScale="90000"/>
          </a:bodyPr>
          <a:lstStyle/>
          <a:p>
            <a:r>
              <a:rPr lang="es-PE" dirty="0"/>
              <a:t>                 Prioridades de la realidad nacional: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75E2C6-8548-9281-F4D7-448D5CA18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  <a:p>
            <a:r>
              <a:rPr lang="es-ES" dirty="0"/>
              <a:t>Salud y bienestar, </a:t>
            </a:r>
          </a:p>
          <a:p>
            <a:r>
              <a:rPr lang="es-ES" dirty="0"/>
              <a:t>Educación de calidad,</a:t>
            </a:r>
          </a:p>
          <a:p>
            <a:r>
              <a:rPr lang="es-ES" dirty="0"/>
              <a:t> Fin de la pobreza,</a:t>
            </a:r>
          </a:p>
          <a:p>
            <a:r>
              <a:rPr lang="es-ES" dirty="0"/>
              <a:t> Trabajo decente y crecimiento económico,</a:t>
            </a:r>
          </a:p>
          <a:p>
            <a:r>
              <a:rPr lang="es-ES" dirty="0"/>
              <a:t>Seguridad ciudadana,</a:t>
            </a:r>
          </a:p>
          <a:p>
            <a:r>
              <a:rPr lang="es-ES" dirty="0"/>
              <a:t> Reducción de las desigualdades y Agua limpia y saneamiento.</a:t>
            </a:r>
            <a:endParaRPr lang="es-PE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4965EBF-3231-A45D-8F95-3EA83471A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s-PE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F.Salinas</a:t>
            </a:r>
            <a:endParaRPr lang="es-PE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52307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3DC4D4-BDE1-418D-A488-F66ED7327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125267"/>
            <a:ext cx="6720840" cy="3875483"/>
          </a:xfrm>
        </p:spPr>
        <p:txBody>
          <a:bodyPr>
            <a:normAutofit/>
          </a:bodyPr>
          <a:lstStyle/>
          <a:p>
            <a:r>
              <a:rPr lang="es-ES" sz="1800" b="1" dirty="0">
                <a:solidFill>
                  <a:prstClr val="black"/>
                </a:solidFill>
                <a:ea typeface="+mj-ea"/>
                <a:cs typeface="+mj-cs"/>
              </a:rPr>
              <a:t>Grupo !</a:t>
            </a:r>
          </a:p>
          <a:p>
            <a:r>
              <a:rPr lang="es-ES" sz="1800" b="1" dirty="0"/>
              <a:t>Grupo 2</a:t>
            </a:r>
          </a:p>
          <a:p>
            <a:r>
              <a:rPr lang="es-ES" sz="1800" b="1" dirty="0"/>
              <a:t>Grupo 3</a:t>
            </a:r>
          </a:p>
          <a:p>
            <a:pPr marL="0" indent="0">
              <a:buNone/>
            </a:pPr>
            <a:r>
              <a:rPr lang="es-ES" sz="1800" b="1" dirty="0"/>
              <a:t>Investigación de los trabajos asignados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0CC6760E-16E6-95CB-B3E5-5EE5CB858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5907" y="1274733"/>
            <a:ext cx="5915025" cy="494933"/>
          </a:xfrm>
        </p:spPr>
        <p:txBody>
          <a:bodyPr>
            <a:normAutofit fontScale="90000"/>
          </a:bodyPr>
          <a:lstStyle/>
          <a:p>
            <a:r>
              <a:rPr lang="es-ES" dirty="0"/>
              <a:t>                 </a:t>
            </a:r>
            <a:r>
              <a:rPr lang="es-ES" sz="36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PRÁCTICA.</a:t>
            </a:r>
            <a:br>
              <a:rPr lang="es-ES" sz="36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es-ES" dirty="0"/>
              <a:t>        </a:t>
            </a:r>
            <a:endParaRPr lang="es-PE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C14F93-B7A8-43E3-96FF-B749351B5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170638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554E1FE-C7EB-EFC7-7A2F-0F7CCB5A7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79910BF-CEEE-B76D-8D26-8ECF79C9A2CF}"/>
              </a:ext>
            </a:extLst>
          </p:cNvPr>
          <p:cNvSpPr txBox="1"/>
          <p:nvPr/>
        </p:nvSpPr>
        <p:spPr>
          <a:xfrm>
            <a:off x="0" y="316739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SEGUNDA SEMANA</a:t>
            </a:r>
            <a:endParaRPr lang="es-PE" sz="2800" b="1" dirty="0"/>
          </a:p>
        </p:txBody>
      </p:sp>
    </p:spTree>
    <p:extLst>
      <p:ext uri="{BB962C8B-B14F-4D97-AF65-F5344CB8AC3E}">
        <p14:creationId xmlns:p14="http://schemas.microsoft.com/office/powerpoint/2010/main" val="2842313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9D5369-7755-4D9F-95E6-5CC56F058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7694" y="1369931"/>
            <a:ext cx="4916510" cy="4825596"/>
          </a:xfrm>
        </p:spPr>
        <p:txBody>
          <a:bodyPr anchor="ctr">
            <a:normAutofit fontScale="25000" lnSpcReduction="20000"/>
          </a:bodyPr>
          <a:lstStyle/>
          <a:p>
            <a:r>
              <a:rPr lang="es-ES" sz="5100" dirty="0"/>
              <a:t> </a:t>
            </a:r>
            <a:r>
              <a:rPr lang="es-ES" sz="7200" b="1" dirty="0"/>
              <a:t>Geopolítica y Defensa Nacional.</a:t>
            </a:r>
          </a:p>
          <a:p>
            <a:r>
              <a:rPr lang="es-ES" sz="7200" dirty="0"/>
              <a:t>La asignatura, teórico práctico.</a:t>
            </a:r>
          </a:p>
          <a:p>
            <a:r>
              <a:rPr lang="es-ES" sz="7200" b="1" dirty="0"/>
              <a:t>Horario.</a:t>
            </a:r>
          </a:p>
          <a:p>
            <a:r>
              <a:rPr lang="es-ES" sz="7200" b="1" dirty="0"/>
              <a:t>Jueves               Teoría        8.00 – 11.20</a:t>
            </a:r>
          </a:p>
          <a:p>
            <a:r>
              <a:rPr lang="es-ES" sz="7200" dirty="0"/>
              <a:t>Profesor : Dr.  Fredy Salinas Meléndez. </a:t>
            </a:r>
          </a:p>
          <a:p>
            <a:endParaRPr lang="es-ES" sz="4500" dirty="0"/>
          </a:p>
          <a:p>
            <a:pPr algn="just"/>
            <a:r>
              <a:rPr lang="es-ES" sz="11200" b="1" i="0" dirty="0">
                <a:effectLst/>
                <a:latin typeface="arial" panose="020B0604020202020204" pitchFamily="34" charset="0"/>
              </a:rPr>
              <a:t>La geopolítica </a:t>
            </a:r>
            <a:r>
              <a:rPr lang="es-ES" sz="11200" b="0" i="0" dirty="0">
                <a:effectLst/>
                <a:latin typeface="arial" panose="020B0604020202020204" pitchFamily="34" charset="0"/>
              </a:rPr>
              <a:t>es el estudio de los efectos de la geografía humana y la geografía </a:t>
            </a:r>
            <a:r>
              <a:rPr lang="es-ES" sz="11200" b="1" i="0" dirty="0">
                <a:effectLst/>
                <a:latin typeface="arial" panose="020B0604020202020204" pitchFamily="34" charset="0"/>
              </a:rPr>
              <a:t>física sobre la política y las relaciones internacionales.</a:t>
            </a:r>
          </a:p>
          <a:p>
            <a:endParaRPr lang="es-ES" sz="11200" b="1" i="0" dirty="0">
              <a:effectLst/>
              <a:latin typeface="arial" panose="020B0604020202020204" pitchFamily="34" charset="0"/>
            </a:endParaRPr>
          </a:p>
          <a:p>
            <a:pPr algn="just"/>
            <a:r>
              <a:rPr lang="es-ES" sz="11200" b="1" i="0" dirty="0">
                <a:effectLst/>
                <a:latin typeface="Google Sans"/>
              </a:rPr>
              <a:t>La Realidad Nacional </a:t>
            </a:r>
            <a:r>
              <a:rPr lang="es-ES" sz="11200" b="0" i="0" dirty="0">
                <a:effectLst/>
                <a:latin typeface="Google Sans"/>
              </a:rPr>
              <a:t>es el conjunto de medidas, previsiones y acciones que el Estado genera, adopta y ejecuta en forma integral y permanente, se desarrolla en los ámbitos externo e interno. Toda persona natural y jurídica está obligada a participar en la Defensa Nacional.</a:t>
            </a:r>
          </a:p>
          <a:p>
            <a:endParaRPr lang="es-ES" sz="11200" dirty="0"/>
          </a:p>
          <a:p>
            <a:endParaRPr lang="es-ES" sz="1700" dirty="0"/>
          </a:p>
          <a:p>
            <a:endParaRPr lang="es-ES" sz="1700" dirty="0"/>
          </a:p>
          <a:p>
            <a:endParaRPr lang="es-ES" sz="1700" dirty="0"/>
          </a:p>
          <a:p>
            <a:endParaRPr lang="es-ES" sz="1700" dirty="0"/>
          </a:p>
          <a:p>
            <a:endParaRPr lang="es-ES" sz="170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8BE4C7-1FD2-43BF-B0D6-0CF267FF5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16390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665" y="1084880"/>
            <a:ext cx="8703129" cy="533401"/>
          </a:xfrm>
        </p:spPr>
        <p:txBody>
          <a:bodyPr>
            <a:normAutofit fontScale="90000"/>
          </a:bodyPr>
          <a:lstStyle/>
          <a:p>
            <a:br>
              <a:rPr lang="es-ES" sz="3600" b="1" dirty="0">
                <a:solidFill>
                  <a:prstClr val="black"/>
                </a:solidFill>
              </a:rPr>
            </a:br>
            <a:r>
              <a:rPr lang="es-ES" sz="3600" b="1" dirty="0">
                <a:solidFill>
                  <a:prstClr val="black"/>
                </a:solidFill>
              </a:rPr>
              <a:t>      </a:t>
            </a:r>
            <a:r>
              <a:rPr lang="es-ES" sz="3100" b="1" dirty="0">
                <a:solidFill>
                  <a:prstClr val="black"/>
                </a:solidFill>
              </a:rPr>
              <a:t>¿Los peruanos  que debemos saber?</a:t>
            </a:r>
            <a:br>
              <a:rPr lang="es-ES" sz="3100" b="1" dirty="0">
                <a:solidFill>
                  <a:prstClr val="black"/>
                </a:solidFill>
              </a:rPr>
            </a:br>
            <a:r>
              <a:rPr lang="es-ES" sz="3100" b="1" dirty="0">
                <a:solidFill>
                  <a:prstClr val="black"/>
                </a:solidFill>
              </a:rPr>
              <a:t>                                    I. Nuestra Ciencia y tecnología</a:t>
            </a:r>
            <a:endParaRPr lang="en-US" sz="31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299" y="2407922"/>
            <a:ext cx="8703129" cy="2389136"/>
          </a:xfrm>
        </p:spPr>
        <p:txBody>
          <a:bodyPr>
            <a:normAutofit/>
          </a:bodyPr>
          <a:lstStyle/>
          <a:p>
            <a:pPr lvl="0"/>
            <a:r>
              <a:rPr lang="es-ES" sz="2400" b="1" dirty="0">
                <a:solidFill>
                  <a:prstClr val="black"/>
                </a:solidFill>
              </a:rPr>
              <a:t>1. Nuestra Lengua. Quechua</a:t>
            </a:r>
          </a:p>
          <a:p>
            <a:pPr lvl="0"/>
            <a:r>
              <a:rPr lang="es-ES" sz="2400" b="1" dirty="0">
                <a:solidFill>
                  <a:prstClr val="black"/>
                </a:solidFill>
              </a:rPr>
              <a:t>2. Nuestra Ciencia </a:t>
            </a:r>
          </a:p>
          <a:p>
            <a:pPr lvl="0"/>
            <a:r>
              <a:rPr lang="es-ES" sz="2400" b="1" dirty="0">
                <a:solidFill>
                  <a:prstClr val="black"/>
                </a:solidFill>
              </a:rPr>
              <a:t>3. Nuestra Tecnología</a:t>
            </a:r>
          </a:p>
          <a:p>
            <a:pPr lvl="0"/>
            <a:r>
              <a:rPr lang="es-ES" sz="2400" b="1" dirty="0">
                <a:solidFill>
                  <a:prstClr val="black"/>
                </a:solidFill>
              </a:rPr>
              <a:t>4. Nuestra  Filosofía</a:t>
            </a:r>
          </a:p>
          <a:p>
            <a:pPr lvl="0"/>
            <a:r>
              <a:rPr lang="es-ES" sz="2400" b="1" dirty="0">
                <a:solidFill>
                  <a:prstClr val="black"/>
                </a:solidFill>
              </a:rPr>
              <a:t>5.Nuestro Folclore</a:t>
            </a:r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F1E179-D756-4C78-956D-59BF3A1B3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318511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9EDF28-A618-3B3C-56A8-66AA857E9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4488" y="1627271"/>
            <a:ext cx="5915025" cy="300789"/>
          </a:xfrm>
        </p:spPr>
        <p:txBody>
          <a:bodyPr>
            <a:normAutofit fontScale="90000"/>
          </a:bodyPr>
          <a:lstStyle/>
          <a:p>
            <a:r>
              <a:rPr lang="es-ES" dirty="0"/>
              <a:t> Ubicación del Perú en la geopolítica del mundo</a:t>
            </a:r>
            <a:endParaRPr lang="es-PE" dirty="0"/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444BE05A-A18F-D2CE-C064-BA0ADF39F0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681" y="1928061"/>
            <a:ext cx="6946490" cy="3696453"/>
          </a:xfrm>
        </p:spPr>
      </p:pic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B063177-49F0-5F7C-43F1-7D2827E17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s-PE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F.Salinas</a:t>
            </a:r>
            <a:endParaRPr lang="es-PE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16739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F3A9FB-B25A-D886-9DCF-00A4EE8AF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79715"/>
            <a:ext cx="7886700" cy="620486"/>
          </a:xfrm>
        </p:spPr>
        <p:txBody>
          <a:bodyPr>
            <a:normAutofit fontScale="90000"/>
          </a:bodyPr>
          <a:lstStyle/>
          <a:p>
            <a:br>
              <a:rPr lang="es-ES" b="1" i="0" dirty="0">
                <a:solidFill>
                  <a:srgbClr val="161616"/>
                </a:solidFill>
                <a:effectLst/>
                <a:latin typeface="PT Sans Bold"/>
              </a:rPr>
            </a:br>
            <a:r>
              <a:rPr lang="es-ES" b="1" i="0" dirty="0">
                <a:solidFill>
                  <a:srgbClr val="161616"/>
                </a:solidFill>
                <a:effectLst/>
                <a:latin typeface="PT Sans Bold"/>
              </a:rPr>
              <a:t>Objetivo de la geopolítica</a:t>
            </a:r>
            <a:br>
              <a:rPr lang="es-ES" b="1" i="0" dirty="0">
                <a:solidFill>
                  <a:srgbClr val="161616"/>
                </a:solidFill>
                <a:effectLst/>
                <a:latin typeface="PT Sans Bold"/>
              </a:rPr>
            </a:br>
            <a:r>
              <a:rPr lang="es-ES" b="1" i="0" dirty="0">
                <a:solidFill>
                  <a:srgbClr val="161616"/>
                </a:solidFill>
                <a:effectLst/>
                <a:latin typeface="PT Sans Bold"/>
              </a:rPr>
              <a:t>   </a:t>
            </a:r>
            <a:r>
              <a:rPr lang="es-ES" sz="2200" b="0" i="0" dirty="0">
                <a:solidFill>
                  <a:srgbClr val="040C28"/>
                </a:solidFill>
                <a:effectLst/>
                <a:latin typeface="Google Sans"/>
              </a:rPr>
              <a:t>Relacionado con el punto de vista geográfico y político de una región</a:t>
            </a:r>
            <a:endParaRPr lang="es-PE" sz="2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79BB9F-915A-2CEC-0449-C0B351A94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529" y="1825625"/>
            <a:ext cx="8474527" cy="4351338"/>
          </a:xfrm>
        </p:spPr>
        <p:txBody>
          <a:bodyPr>
            <a:normAutofit lnSpcReduction="10000"/>
          </a:bodyPr>
          <a:lstStyle/>
          <a:p>
            <a:pPr algn="just" fontAlgn="base"/>
            <a:r>
              <a:rPr lang="es-ES" b="0" i="0" dirty="0">
                <a:solidFill>
                  <a:srgbClr val="161616"/>
                </a:solidFill>
                <a:effectLst/>
                <a:latin typeface="PT Sans Regular"/>
              </a:rPr>
              <a:t>Su principal objetivo es el de </a:t>
            </a:r>
            <a:r>
              <a:rPr lang="es-ES" b="1" i="0" dirty="0">
                <a:solidFill>
                  <a:srgbClr val="161616"/>
                </a:solidFill>
                <a:effectLst/>
                <a:latin typeface="PT Sans Bold"/>
              </a:rPr>
              <a:t>orientar el conocimiento integral de un país</a:t>
            </a:r>
            <a:r>
              <a:rPr lang="es-ES" b="0" i="0" dirty="0">
                <a:solidFill>
                  <a:srgbClr val="161616"/>
                </a:solidFill>
                <a:effectLst/>
                <a:latin typeface="PT Sans Regular"/>
              </a:rPr>
              <a:t>, a la vez que </a:t>
            </a:r>
            <a:r>
              <a:rPr lang="es-ES" b="1" i="0" dirty="0">
                <a:solidFill>
                  <a:srgbClr val="161616"/>
                </a:solidFill>
                <a:effectLst/>
                <a:latin typeface="PT Sans Bold"/>
              </a:rPr>
              <a:t>guiar la situación política</a:t>
            </a:r>
            <a:r>
              <a:rPr lang="es-ES" b="0" i="0" dirty="0">
                <a:solidFill>
                  <a:srgbClr val="161616"/>
                </a:solidFill>
                <a:effectLst/>
                <a:latin typeface="PT Sans Regular"/>
              </a:rPr>
              <a:t>, tanto a nivel nacional como internacional. Además, trata de crear conciencia nacional histórica, buscando predecir las situaciones futuras que pudieran afectar al país.</a:t>
            </a:r>
          </a:p>
          <a:p>
            <a:pPr algn="just" fontAlgn="base"/>
            <a:r>
              <a:rPr lang="es-ES" b="0" i="0" dirty="0">
                <a:solidFill>
                  <a:srgbClr val="161616"/>
                </a:solidFill>
                <a:effectLst/>
                <a:latin typeface="PT Sans Regular"/>
              </a:rPr>
              <a:t>A su vez, la geopolítica se alterna con la historia a la hora de tratar de entender cómo hemos llegado hasta aquí, así como para analizar el porqué de determinados sucesos históricos.</a:t>
            </a:r>
          </a:p>
          <a:p>
            <a:pPr algn="just" fontAlgn="base"/>
            <a:r>
              <a:rPr lang="es-ES" b="0" i="0" dirty="0">
                <a:solidFill>
                  <a:srgbClr val="161616"/>
                </a:solidFill>
                <a:effectLst/>
                <a:latin typeface="PT Sans Regular"/>
              </a:rPr>
              <a:t>En un mundo globalizado, la </a:t>
            </a:r>
            <a:r>
              <a:rPr lang="es-ES" b="1" i="0" dirty="0">
                <a:solidFill>
                  <a:srgbClr val="161616"/>
                </a:solidFill>
                <a:effectLst/>
                <a:latin typeface="PT Sans Bold"/>
              </a:rPr>
              <a:t>geopolítica </a:t>
            </a:r>
            <a:r>
              <a:rPr lang="es-ES" b="0" i="0" dirty="0">
                <a:solidFill>
                  <a:srgbClr val="161616"/>
                </a:solidFill>
                <a:effectLst/>
                <a:latin typeface="PT Sans Regular"/>
              </a:rPr>
              <a:t>cada vez adquiere más importancia, siendo un término de actualidad cada vez más utilizado por los medios de comunicación y en las redes sociales. Y es que, es un método de estudio que se emplea para </a:t>
            </a:r>
            <a:r>
              <a:rPr lang="es-ES" b="1" i="0" dirty="0">
                <a:solidFill>
                  <a:srgbClr val="161616"/>
                </a:solidFill>
                <a:effectLst/>
                <a:latin typeface="PT Sans Bold"/>
              </a:rPr>
              <a:t>comprender, explicar y analizar cómo se está desarrollando el comportamiento político a nivel internacional</a:t>
            </a:r>
            <a:r>
              <a:rPr lang="es-ES" b="0" i="0" dirty="0">
                <a:solidFill>
                  <a:srgbClr val="161616"/>
                </a:solidFill>
                <a:effectLst/>
                <a:latin typeface="PT Sans Regular"/>
              </a:rPr>
              <a:t>, teniendo en cuenta las diversas variables geográficas. Es, por tanto, una </a:t>
            </a:r>
            <a:r>
              <a:rPr lang="es-ES" b="1" i="0" dirty="0">
                <a:solidFill>
                  <a:srgbClr val="161616"/>
                </a:solidFill>
                <a:effectLst/>
                <a:latin typeface="PT Sans Bold"/>
              </a:rPr>
              <a:t>ciencia que ha ganado relevancia con el paso del tiempo</a:t>
            </a:r>
            <a:r>
              <a:rPr lang="es-ES" b="0" i="0" dirty="0">
                <a:solidFill>
                  <a:srgbClr val="161616"/>
                </a:solidFill>
                <a:effectLst/>
                <a:latin typeface="PT Sans Regular"/>
              </a:rPr>
              <a:t>.</a:t>
            </a:r>
          </a:p>
          <a:p>
            <a:endParaRPr lang="es-PE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A64E9-43A6-4B62-9F6F-E2151D2BC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055620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BDF2A7-A569-600F-FFFA-AE141E707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4488" y="1531019"/>
            <a:ext cx="5915025" cy="433137"/>
          </a:xfrm>
        </p:spPr>
        <p:txBody>
          <a:bodyPr/>
          <a:lstStyle/>
          <a:p>
            <a:r>
              <a:rPr lang="es-ES" dirty="0"/>
              <a:t>              </a:t>
            </a:r>
            <a:r>
              <a:rPr lang="es-ES" b="1" dirty="0"/>
              <a:t>Mega Puerto de Chancay</a:t>
            </a:r>
            <a:endParaRPr lang="es-PE" b="1" dirty="0"/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3E1BA4A5-F94E-E704-1CCB-14CB596D9E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489" y="1964156"/>
            <a:ext cx="6025565" cy="3660357"/>
          </a:xfrm>
        </p:spPr>
      </p:pic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231A8C6-52B4-7C6C-94A1-98AE97BCD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s-PE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F.Salinas</a:t>
            </a:r>
            <a:endParaRPr lang="es-PE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29814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EC5AC3-4969-8706-4EAD-BBB5F6D00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61922"/>
            <a:ext cx="7886700" cy="430005"/>
          </a:xfrm>
        </p:spPr>
        <p:txBody>
          <a:bodyPr>
            <a:normAutofit fontScale="90000"/>
          </a:bodyPr>
          <a:lstStyle/>
          <a:p>
            <a:r>
              <a:rPr lang="es-ES" dirty="0"/>
              <a:t>              primer productor de oro en </a:t>
            </a:r>
            <a:r>
              <a:rPr lang="es-ES" dirty="0" err="1"/>
              <a:t>Latinoamerica</a:t>
            </a:r>
            <a:endParaRPr lang="es-PE" dirty="0"/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3C7C3A45-B7DD-0298-AFE7-818DC4EA5F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204" y="2226469"/>
            <a:ext cx="3086099" cy="3398045"/>
          </a:xfrm>
        </p:spPr>
      </p:pic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838C9A6-D283-D8DD-A3A0-C270ABE9E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s-PE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F.Salinas</a:t>
            </a:r>
            <a:endParaRPr lang="es-PE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82541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6EA6B-6C34-0C42-579D-38B568DB8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43634"/>
            <a:ext cx="7886700" cy="356616"/>
          </a:xfrm>
        </p:spPr>
        <p:txBody>
          <a:bodyPr>
            <a:normAutofit fontScale="90000"/>
          </a:bodyPr>
          <a:lstStyle/>
          <a:p>
            <a:r>
              <a:rPr lang="es-ES" dirty="0"/>
              <a:t>                                        El mar peruano</a:t>
            </a:r>
            <a:endParaRPr lang="es-PE" dirty="0"/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46080377-8D77-75C4-6C11-062D3F5660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313" y="2000251"/>
            <a:ext cx="5139375" cy="3489722"/>
          </a:xfrm>
        </p:spPr>
      </p:pic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494B92-CC85-E94A-0742-62814A991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s-PE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F.Salinas</a:t>
            </a:r>
            <a:endParaRPr lang="es-PE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943522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4763</TotalTime>
  <Words>794</Words>
  <Application>Microsoft Office PowerPoint</Application>
  <PresentationFormat>Presentación en pantalla (4:3)</PresentationFormat>
  <Paragraphs>68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23" baseType="lpstr">
      <vt:lpstr>Arial</vt:lpstr>
      <vt:lpstr>Arial</vt:lpstr>
      <vt:lpstr>Calibri</vt:lpstr>
      <vt:lpstr>Calibri Light</vt:lpstr>
      <vt:lpstr>Google Sans</vt:lpstr>
      <vt:lpstr>PT Sans Bold</vt:lpstr>
      <vt:lpstr>PT Sans Regular</vt:lpstr>
      <vt:lpstr>Tema de Office</vt:lpstr>
      <vt:lpstr>1_Tema de Office</vt:lpstr>
      <vt:lpstr>Semana N° 02 La Geopolítica</vt:lpstr>
      <vt:lpstr>Presentación de PowerPoint</vt:lpstr>
      <vt:lpstr>Presentación de PowerPoint</vt:lpstr>
      <vt:lpstr>       ¿Los peruanos  que debemos saber?                                     I. Nuestra Ciencia y tecnología</vt:lpstr>
      <vt:lpstr> Ubicación del Perú en la geopolítica del mundo</vt:lpstr>
      <vt:lpstr> Objetivo de la geopolítica    Relacionado con el punto de vista geográfico y político de una región</vt:lpstr>
      <vt:lpstr>              Mega Puerto de Chancay</vt:lpstr>
      <vt:lpstr>              primer productor de oro en Latinoamerica</vt:lpstr>
      <vt:lpstr>                                        El mar peruano</vt:lpstr>
      <vt:lpstr>                Zonas de vida en el Perú: Cuenta con 84 zonas</vt:lpstr>
      <vt:lpstr>               La Realidad Nacional   </vt:lpstr>
      <vt:lpstr>    ¿Cuál es la finalidad de la Realidad Nacional? </vt:lpstr>
      <vt:lpstr>                 Prioridades de la realidad nacional:</vt:lpstr>
      <vt:lpstr>                 PRÁCTICA.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UNFV</dc:creator>
  <cp:lastModifiedBy>Fredy Virgilio Salinas Melendez</cp:lastModifiedBy>
  <cp:revision>469</cp:revision>
  <cp:lastPrinted>2023-05-31T14:14:00Z</cp:lastPrinted>
  <dcterms:created xsi:type="dcterms:W3CDTF">2020-04-09T16:16:03Z</dcterms:created>
  <dcterms:modified xsi:type="dcterms:W3CDTF">2025-06-01T20:52:12Z</dcterms:modified>
</cp:coreProperties>
</file>