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  <p:sldMasterId id="2147483966" r:id="rId2"/>
  </p:sldMasterIdLst>
  <p:notesMasterIdLst>
    <p:notesMasterId r:id="rId17"/>
  </p:notesMasterIdLst>
  <p:handoutMasterIdLst>
    <p:handoutMasterId r:id="rId18"/>
  </p:handoutMasterIdLst>
  <p:sldIdLst>
    <p:sldId id="260" r:id="rId3"/>
    <p:sldId id="387" r:id="rId4"/>
    <p:sldId id="293" r:id="rId5"/>
    <p:sldId id="310" r:id="rId6"/>
    <p:sldId id="390" r:id="rId7"/>
    <p:sldId id="312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401" r:id="rId16"/>
  </p:sldIdLst>
  <p:sldSz cx="9144000" cy="6858000" type="screen4x3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400"/>
    <a:srgbClr val="FF65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64" autoAdjust="0"/>
  </p:normalViewPr>
  <p:slideViewPr>
    <p:cSldViewPr snapToGrid="0">
      <p:cViewPr varScale="1">
        <p:scale>
          <a:sx n="63" d="100"/>
          <a:sy n="63" d="100"/>
        </p:scale>
        <p:origin x="9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6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C03DA44-2AD1-4E55-84CE-D0D6C66913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9A7422-11F4-4BA3-BC9D-7CBD42D78D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62BA2-C336-4796-AAEA-89F3B05B7A53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018127-DD93-499E-AA6D-DAF8CE1ED5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615768-5639-4DC5-876B-76F565A21F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9AC2-75DD-4768-8AE1-20F98E4ED3D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191004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26A8-9392-4F9C-8E5B-5CA36DEFB102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/>
              <a:t>F, Salinas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F5B90-4D05-4F80-9C5C-4F4C0837504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81478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7F2AB-10BE-4699-BE7B-5367C8789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B59D3-9225-45CD-953D-31FBF4882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60CBC-6CAE-4E68-A016-73014964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D562-5C37-4082-B194-3699E6CD421A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87B27-7443-4F05-9574-0CFF8DAF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68D4E1-ACF4-41E9-9633-A23D081D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44BE168-75F8-40A3-8B78-F2EB58A2B032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579C61-2F60-4472-8C23-10CC07B672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D639927-A410-4C2C-BA2A-D36738779EEB}"/>
              </a:ext>
            </a:extLst>
          </p:cNvPr>
          <p:cNvSpPr/>
          <p:nvPr userDrawn="1"/>
        </p:nvSpPr>
        <p:spPr>
          <a:xfrm>
            <a:off x="0" y="6629400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1505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07FDF-AF67-488C-8B84-7E113F1D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AE638-066D-453B-976D-32A3D220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F4F96-5D92-427D-A55F-FD8B7200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79FC-F7F5-4B52-9EC8-6714A837DEE4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CC89D-562D-4C05-9B16-CE6D2196B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97248-B830-44D4-B595-086B558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43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DDF2B4-6378-45CD-90D2-B99DD6DE5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3E621-8CFB-4D53-B12E-D6A8F2055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E4267-A58F-4921-AECA-D7A52873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0128-9F26-4B21-8CB6-9C5A4B67090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5AE2-3284-4776-875B-16E4F120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A7A96-7848-4F26-A1C2-8658E0A2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5998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7F2AB-10BE-4699-BE7B-5367C8789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B59D3-9225-45CD-953D-31FBF4882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60CBC-6CAE-4E68-A016-73014964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D562-5C37-4082-B194-3699E6CD421A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87B27-7443-4F05-9574-0CFF8DAF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68D4E1-ACF4-41E9-9633-A23D081D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44BE168-75F8-40A3-8B78-F2EB58A2B032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35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5579C61-2F60-4472-8C23-10CC07B672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CD639927-A410-4C2C-BA2A-D36738779EEB}"/>
              </a:ext>
            </a:extLst>
          </p:cNvPr>
          <p:cNvSpPr/>
          <p:nvPr userDrawn="1"/>
        </p:nvSpPr>
        <p:spPr>
          <a:xfrm>
            <a:off x="0" y="6629402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350" dirty="0"/>
          </a:p>
        </p:txBody>
      </p:sp>
    </p:spTree>
    <p:extLst>
      <p:ext uri="{BB962C8B-B14F-4D97-AF65-F5344CB8AC3E}">
        <p14:creationId xmlns:p14="http://schemas.microsoft.com/office/powerpoint/2010/main" val="3221236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F93EC-8349-4061-8615-C295ADC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865097-EA66-43FF-BF75-19606877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AE344-69E1-42B4-9BFE-404949B7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6137F-156B-441E-9327-D578A2B3D9EB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21B95-E6FE-4909-9C01-72130809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9EEBD-CC88-4599-BA3D-FEC51216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046ED0A-6D75-41B3-8834-138842BDD56A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35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7265BC2-9E59-4AD4-A327-9FA38FC168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8" y="88108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C3FC3C4-FCDC-492D-8052-3D57B0CA812C}"/>
              </a:ext>
            </a:extLst>
          </p:cNvPr>
          <p:cNvSpPr txBox="1"/>
          <p:nvPr userDrawn="1"/>
        </p:nvSpPr>
        <p:spPr>
          <a:xfrm>
            <a:off x="776060" y="222810"/>
            <a:ext cx="1915320" cy="22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63" spc="75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4EC82F-603E-4E6C-97AE-DEFB8954EA4F}"/>
              </a:ext>
            </a:extLst>
          </p:cNvPr>
          <p:cNvSpPr txBox="1"/>
          <p:nvPr userDrawn="1"/>
        </p:nvSpPr>
        <p:spPr>
          <a:xfrm>
            <a:off x="778441" y="362902"/>
            <a:ext cx="1915320" cy="25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88" b="1" spc="8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A5B0110-D398-4DD4-8EB5-A100BFC0B889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659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D36D-66B0-4A3C-94B7-6A1D15CF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795E18-8E62-404F-AA19-FCFD1BE8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9F533-C275-4A78-860A-E70AC4B5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73FE-A5ED-4C49-9CED-5A328932D07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96580-AC59-4EBF-8686-714FF0C0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7BB85-536F-4C4A-9791-4FBCFC1E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60967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F3777-F0FF-45A9-8F3E-787BE340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AAFF7-E53E-4570-9E9D-95B968EB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514BE-546E-4B39-BC4E-6AC88FBE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ED0C37-7DAB-4C36-B84D-2455185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BF3C-2F63-4384-906A-062A66788F95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84C55-F1C5-4B49-A96D-7A37459A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A8ABFE-DAB0-43F1-97D7-DAADB323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3441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7220B-AB38-4985-9665-007387A6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B9CAD7-DD1F-482E-A7C0-CE745DA3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92CEE7-CBAC-4343-94B0-02B906C2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7E0620-43C3-4F2F-A339-353C59A79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44F1BC-07DA-48F7-838E-D6325F8B1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44AEAC-8D5D-41E5-8C4C-8D404552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647-4491-4207-858F-1F07E6A94BD2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5F9F98-DD2A-4B52-A1A3-A0DDDC7E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2CBA58-67F5-4513-B0BE-4807D930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11633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A2321-512C-4D0E-B4D8-C59942BF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FD166A-9AFB-4A05-92C9-7C5C806E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1E88-0EF1-4AE4-8C61-DDD676E8748E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2A9F27-7E4C-4BB3-B1F7-8F70EA6D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870165-C7EE-46B7-ACB0-44222FD2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21775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548CA9-D6D0-4EB9-99E8-C9852235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8713-E7E9-40AC-B3E8-F94A4A859CA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026A92-5A1A-4BA9-9A10-34069814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B93CCE-F992-40BD-B28C-DFFF71C6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61138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6580-20ED-43D7-914C-C89BD5C9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3D2C7-B3E3-48D3-8CB1-13FF8C620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101B4B-7784-462A-9A57-0057C6FD2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5C43AE-72E9-4C38-AE32-B3A62B4E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F246-0197-4917-9ED2-136869CF53E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842B4F-6934-4D72-A702-2A3E5303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6CF03-ACBC-4C87-9F71-7805CCC6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5049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F93EC-8349-4061-8615-C295ADC2D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865097-EA66-43FF-BF75-19606877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AE344-69E1-42B4-9BFE-404949B7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6137F-156B-441E-9327-D578A2B3D9EB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21B95-E6FE-4909-9C01-72130809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A9EEBD-CC88-4599-BA3D-FEC51216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046ED0A-6D75-41B3-8834-138842BDD56A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7265BC2-9E59-4AD4-A327-9FA38FC168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7" y="88106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C3FC3C4-FCDC-492D-8052-3D57B0CA812C}"/>
              </a:ext>
            </a:extLst>
          </p:cNvPr>
          <p:cNvSpPr txBox="1"/>
          <p:nvPr userDrawn="1"/>
        </p:nvSpPr>
        <p:spPr>
          <a:xfrm>
            <a:off x="776060" y="222809"/>
            <a:ext cx="191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50" spc="1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4EC82F-603E-4E6C-97AE-DEFB8954EA4F}"/>
              </a:ext>
            </a:extLst>
          </p:cNvPr>
          <p:cNvSpPr txBox="1"/>
          <p:nvPr userDrawn="1"/>
        </p:nvSpPr>
        <p:spPr>
          <a:xfrm>
            <a:off x="778441" y="362900"/>
            <a:ext cx="1915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50" b="1" spc="10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A5B0110-D398-4DD4-8EB5-A100BFC0B889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840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8744C-68A3-414E-9C76-D959F1FE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B65C5E-5A2A-4215-B8BF-D950A7D93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09970F-5A27-47A6-9F6D-CB567EFE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C3B906-4C25-4344-AFCF-F16B71E5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BA69-B16A-4502-84A0-E565E23299B3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69188-C33B-406A-8813-20883C56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CC65C9-F8F2-489C-A5B9-C233290B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04366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07FDF-AF67-488C-8B84-7E113F1D7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5AE638-066D-453B-976D-32A3D2206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F4F96-5D92-427D-A55F-FD8B7200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79FC-F7F5-4B52-9EC8-6714A837DEE4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ACC89D-562D-4C05-9B16-CE6D2196B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97248-B830-44D4-B595-086B558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33422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DDF2B4-6378-45CD-90D2-B99DD6DE5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3E621-8CFB-4D53-B12E-D6A8F2055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E4267-A58F-4921-AECA-D7A52873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0128-9F26-4B21-8CB6-9C5A4B67090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F5AE2-3284-4776-875B-16E4F120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A7A96-7848-4F26-A1C2-8658E0A2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1727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6D36D-66B0-4A3C-94B7-6A1D15CF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795E18-8E62-404F-AA19-FCFD1BE8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9F533-C275-4A78-860A-E70AC4B5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73FE-A5ED-4C49-9CED-5A328932D07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96580-AC59-4EBF-8686-714FF0C0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7BB85-536F-4C4A-9791-4FBCFC1E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6732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F3777-F0FF-45A9-8F3E-787BE3408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AAFF7-E53E-4570-9E9D-95B968EB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514BE-546E-4B39-BC4E-6AC88FBE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ED0C37-7DAB-4C36-B84D-2455185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FBF3C-2F63-4384-906A-062A66788F95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84C55-F1C5-4B49-A96D-7A37459A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A8ABFE-DAB0-43F1-97D7-DAADB323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48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7220B-AB38-4985-9665-007387A6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B9CAD7-DD1F-482E-A7C0-CE745DA3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92CEE7-CBAC-4343-94B0-02B906C24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7E0620-43C3-4F2F-A339-353C59A79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44F1BC-07DA-48F7-838E-D6325F8B1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44AEAC-8D5D-41E5-8C4C-8D404552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0647-4491-4207-858F-1F07E6A94BD2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5F9F98-DD2A-4B52-A1A3-A0DDDC7E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2CBA58-67F5-4513-B0BE-4807D930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0921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A2321-512C-4D0E-B4D8-C59942BF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FD166A-9AFB-4A05-92C9-7C5C806E6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D1E88-0EF1-4AE4-8C61-DDD676E8748E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2A9F27-7E4C-4BB3-B1F7-8F70EA6D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870165-C7EE-46B7-ACB0-44222FD2C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8220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548CA9-D6D0-4EB9-99E8-C9852235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8713-E7E9-40AC-B3E8-F94A4A859CA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026A92-5A1A-4BA9-9A10-34069814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B93CCE-F992-40BD-B28C-DFFF71C6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401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6580-20ED-43D7-914C-C89BD5C9C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D3D2C7-B3E3-48D3-8CB1-13FF8C620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101B4B-7784-462A-9A57-0057C6FD2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5C43AE-72E9-4C38-AE32-B3A62B4EC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BF246-0197-4917-9ED2-136869CF53E7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842B4F-6934-4D72-A702-2A3E5303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6CF03-ACBC-4C87-9F71-7805CCC6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332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8744C-68A3-414E-9C76-D959F1FE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B65C5E-5A2A-4215-B8BF-D950A7D93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09970F-5A27-47A6-9F6D-CB567EFEF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C3B906-4C25-4344-AFCF-F16B71E5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CBA69-B16A-4502-84A0-E565E23299B3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69188-C33B-406A-8813-20883C56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CC65C9-F8F2-489C-A5B9-C233290B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54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47AC3F-7D01-4F98-955D-3D640377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E33396-5D7B-4A01-B5A2-1BD74E12A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8B1243-1724-4026-B265-3743AB9AC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5CDE-F982-4C21-9FCB-C43845AC355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742EA-FA9D-4212-B76C-B09CB9BE9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7BFBA-599B-4D36-A1AA-8D003A03B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363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47AC3F-7D01-4F98-955D-3D640377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E33396-5D7B-4A01-B5A2-1BD74E12A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8B1243-1724-4026-B265-3743AB9AC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5CDE-F982-4C21-9FCB-C43845AC3551}" type="datetime1">
              <a:rPr lang="es-PE" smtClean="0"/>
              <a:t>1/06/2025</a:t>
            </a:fld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742EA-FA9D-4212-B76C-B09CB9BE9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D7BFBA-599B-4D36-A1AA-8D003A03B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9498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Tecnolog%C3%ADa_punta" TargetMode="External"/><Relationship Id="rId3" Type="http://schemas.openxmlformats.org/officeDocument/2006/relationships/hyperlink" Target="https://es.wikipedia.org/wiki/Realismo_en_pol%C3%ADtica_internacional" TargetMode="External"/><Relationship Id="rId7" Type="http://schemas.openxmlformats.org/officeDocument/2006/relationships/hyperlink" Target="https://es.wikipedia.org/wiki/Investigaci%C3%B3n_y_desarrollo" TargetMode="External"/><Relationship Id="rId2" Type="http://schemas.openxmlformats.org/officeDocument/2006/relationships/hyperlink" Target="https://es.wikipedia.org/wiki/Estado_naci%C3%B3n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s.wikipedia.org/wiki/Guerra" TargetMode="External"/><Relationship Id="rId5" Type="http://schemas.openxmlformats.org/officeDocument/2006/relationships/hyperlink" Target="https://es.wikipedia.org/wiki/Fuerzas_armadas" TargetMode="External"/><Relationship Id="rId4" Type="http://schemas.openxmlformats.org/officeDocument/2006/relationships/hyperlink" Target="https://es.wikipedia.org/wiki/Neorrealismo_(relaciones_internacionales)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8FC8E5-C87D-4A54-8C05-83732C46E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450" y="2801613"/>
            <a:ext cx="8293100" cy="1891574"/>
          </a:xfrm>
        </p:spPr>
        <p:txBody>
          <a:bodyPr>
            <a:normAutofit/>
          </a:bodyPr>
          <a:lstStyle/>
          <a:p>
            <a:r>
              <a:rPr lang="es-PE" sz="3200" dirty="0"/>
              <a:t>Semana </a:t>
            </a:r>
            <a:r>
              <a:rPr lang="es-PE" sz="3200" dirty="0" err="1"/>
              <a:t>N°</a:t>
            </a:r>
            <a:r>
              <a:rPr lang="es-PE" sz="3200" dirty="0"/>
              <a:t> 02 </a:t>
            </a:r>
            <a:r>
              <a:rPr lang="es-PE" sz="3200"/>
              <a:t>La Geopolítica</a:t>
            </a:r>
            <a:endParaRPr lang="es-PE" sz="3200" b="1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B55E2E3-91C0-4B96-BC51-78D844077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28266"/>
            <a:ext cx="6858000" cy="1106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dirty="0"/>
              <a:t>Asignatura : Geopolítica y Realidad Nacional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b="1" dirty="0"/>
              <a:t>Dr. Fredy salinas Meléndez</a:t>
            </a:r>
          </a:p>
        </p:txBody>
      </p:sp>
      <p:sp>
        <p:nvSpPr>
          <p:cNvPr id="19" name="Subtítulo 4">
            <a:extLst>
              <a:ext uri="{FF2B5EF4-FFF2-40B4-BE49-F238E27FC236}">
                <a16:creationId xmlns:a16="http://schemas.microsoft.com/office/drawing/2014/main" id="{FF7DA7A5-6A23-4645-8BB7-CAF9A612F584}"/>
              </a:ext>
            </a:extLst>
          </p:cNvPr>
          <p:cNvSpPr txBox="1">
            <a:spLocks/>
          </p:cNvSpPr>
          <p:nvPr/>
        </p:nvSpPr>
        <p:spPr>
          <a:xfrm>
            <a:off x="609600" y="2366535"/>
            <a:ext cx="7924800" cy="56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Facultad de Ciencias Naturales y Matemática </a:t>
            </a:r>
          </a:p>
        </p:txBody>
      </p:sp>
      <p:sp>
        <p:nvSpPr>
          <p:cNvPr id="8" name="Subtítulo 4">
            <a:extLst>
              <a:ext uri="{FF2B5EF4-FFF2-40B4-BE49-F238E27FC236}">
                <a16:creationId xmlns:a16="http://schemas.microsoft.com/office/drawing/2014/main" id="{79D83C09-58B4-49C5-B218-A242866CCD27}"/>
              </a:ext>
            </a:extLst>
          </p:cNvPr>
          <p:cNvSpPr txBox="1">
            <a:spLocks/>
          </p:cNvSpPr>
          <p:nvPr/>
        </p:nvSpPr>
        <p:spPr>
          <a:xfrm>
            <a:off x="0" y="6194319"/>
            <a:ext cx="9144000" cy="475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Semestre </a:t>
            </a:r>
            <a:r>
              <a:rPr kumimoji="0" lang="es-PE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Académico 2025-1</a:t>
            </a:r>
            <a:endParaRPr kumimoji="0" lang="es-P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553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23"/>
    </mc:Choice>
    <mc:Fallback xmlns="">
      <p:transition spd="slow" advTm="2572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B02D4-E409-1769-EBBD-19AE3757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52194"/>
            <a:ext cx="7886700" cy="438912"/>
          </a:xfrm>
        </p:spPr>
        <p:txBody>
          <a:bodyPr/>
          <a:lstStyle/>
          <a:p>
            <a:r>
              <a:rPr lang="es-ES" dirty="0"/>
              <a:t>                Zonas de vida en el Perú: Cuenta con 84 zonas</a:t>
            </a:r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E8E8C69-4334-7492-5488-1D86FFC7A1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8" y="1991106"/>
            <a:ext cx="7726680" cy="3749041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D2F545-7BF0-B324-5629-3BA9185C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581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97020-E9E8-887A-7150-CBBE256E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1665516"/>
            <a:ext cx="5915025" cy="459752"/>
          </a:xfrm>
        </p:spPr>
        <p:txBody>
          <a:bodyPr>
            <a:normAutofit/>
          </a:bodyPr>
          <a:lstStyle/>
          <a:p>
            <a:r>
              <a:rPr lang="es-ES" sz="2100" b="1" dirty="0">
                <a:solidFill>
                  <a:srgbClr val="202122"/>
                </a:solidFill>
                <a:latin typeface="Arial" panose="020B0604020202020204" pitchFamily="34" charset="0"/>
              </a:rPr>
              <a:t>               La Realidad Nacional   </a:t>
            </a:r>
            <a:endParaRPr lang="es-PE" sz="21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671E9D-C70B-CC79-C1FC-C67E6CC22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324" y="2339162"/>
            <a:ext cx="7717908" cy="3199847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rgbClr val="202122"/>
                </a:solidFill>
                <a:latin typeface="Arial" panose="020B0604020202020204" pitchFamily="34" charset="0"/>
              </a:rPr>
              <a:t>E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 un conjunto de </a:t>
            </a:r>
            <a:r>
              <a:rPr lang="es-ES" b="0" i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actividades culturales, 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políticas, económicas y militares que desarrollan los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2" tooltip="Estado nación"/>
              </a:rPr>
              <a:t>Estados nación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modernos, para evitar o rechazar los ataques militares que eventualmente pudieran realizar otros Estados nación (enfoque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 tooltip="Realismo en política internacional"/>
              </a:rPr>
              <a:t>realista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o amenazas que puedan venir de diferentes grupos de poder, como grupos terroristas, empresas transnacionales, movimientos sociales, organizaciones no gubernamentales (enfoque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4" tooltip="Neorrealismo (relaciones internacionales)"/>
              </a:rPr>
              <a:t>neorrealista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Las actividades más habitualmente relacionadas con la defensa nacional son las que están referidas a las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Fuerzas armadas"/>
              </a:rPr>
              <a:t>fuerzas armadas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y la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6" tooltip="Guerra"/>
              </a:rPr>
              <a:t>guerra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; sin embargo otras actividades y políticas están íntimamente relacionadas con la defensa nacional, como la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7" tooltip="Investigación y desarrollo"/>
              </a:rPr>
              <a:t>investigación y desarrollo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 </a:t>
            </a:r>
            <a:r>
              <a:rPr lang="es-ES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8" tooltip="Tecnología punta"/>
              </a:rPr>
              <a:t>tecnología punta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la provisión de materias primas estratégicas y alimentos, la industria básica y la ocupación del territorio.</a:t>
            </a:r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CEA3D-73BD-4F43-8FF9-BD438E6D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554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8A07-A0A6-22A0-2AD1-EC7D889B3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1567543"/>
            <a:ext cx="5915025" cy="416379"/>
          </a:xfrm>
        </p:spPr>
        <p:txBody>
          <a:bodyPr>
            <a:normAutofit fontScale="90000"/>
          </a:bodyPr>
          <a:lstStyle/>
          <a:p>
            <a:b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</a:b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   ¿Cuál es la finalidad de la Realidad Nacional?</a:t>
            </a:r>
            <a:b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FA532-0589-CFF9-DBF2-948B095EB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2226469"/>
            <a:ext cx="6404882" cy="360283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Como objetivos de la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Defensa Nacional</a:t>
            </a:r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 se establecen los siguientes: Conservar la soberanía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nacional</a:t>
            </a:r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 y la independencia del Estado. Mantener su integridad territorial. Generar las condiciones de seguridad necesarias para hacer frente a las amenazas externas.</a:t>
            </a: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s-ES" sz="2100" dirty="0">
                <a:solidFill>
                  <a:srgbClr val="202124"/>
                </a:solidFill>
                <a:latin typeface="Google Sans"/>
              </a:rPr>
              <a:t>¿Cómo está conformado el sistema de defensa nacional?</a:t>
            </a:r>
            <a:endParaRPr lang="es-ES" sz="21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just"/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El Sistema de Seguridad y Defensa Nacional es presidido por el Presidente de la República e integrado por: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El Consejo de Seguridad Nacional; ▪ El Sistema de Inteligencia Nacional; ▪ El Sistema Nacional de Defensa Civil; ▪ Los Ministerios, Organismos Públicos y Gobiernos Regionales</a:t>
            </a: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s-ES" sz="2100" dirty="0">
                <a:solidFill>
                  <a:srgbClr val="202124"/>
                </a:solidFill>
                <a:latin typeface="Google Sans"/>
              </a:rPr>
              <a:t>¿Quién se encarga de la defensa de la Nación?</a:t>
            </a:r>
            <a:endParaRPr lang="es-ES" sz="21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l"/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Corresponde a la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Secretaría de Defensa Nacional (SEDENA)</a:t>
            </a:r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 la dirección, formulación, coordinación, ejecución, supervisión y evaluación de las políticas relacionadas con la defensa nacional. - Velar porque se ejecute debidamente la política de defensa nacional por las Fuerzas Armadas.</a:t>
            </a:r>
            <a:endParaRPr lang="es-E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7D576C-F650-4324-B49B-554B5E17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9451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8201C-81CC-8D25-40C8-09D4341F1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1555082"/>
            <a:ext cx="5915025" cy="397043"/>
          </a:xfrm>
        </p:spPr>
        <p:txBody>
          <a:bodyPr>
            <a:normAutofit fontScale="90000"/>
          </a:bodyPr>
          <a:lstStyle/>
          <a:p>
            <a:r>
              <a:rPr lang="es-PE" dirty="0"/>
              <a:t>                 Prioridades de la realidad nacional: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75E2C6-8548-9281-F4D7-448D5CA18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Salud y bienestar, </a:t>
            </a:r>
          </a:p>
          <a:p>
            <a:r>
              <a:rPr lang="es-ES" dirty="0"/>
              <a:t>Educación de calidad,</a:t>
            </a:r>
          </a:p>
          <a:p>
            <a:r>
              <a:rPr lang="es-ES" dirty="0"/>
              <a:t> Fin de la pobreza,</a:t>
            </a:r>
          </a:p>
          <a:p>
            <a:r>
              <a:rPr lang="es-ES" dirty="0"/>
              <a:t> Trabajo decente y crecimiento económico,</a:t>
            </a:r>
          </a:p>
          <a:p>
            <a:r>
              <a:rPr lang="es-ES" dirty="0"/>
              <a:t>Seguridad ciudadana,</a:t>
            </a:r>
          </a:p>
          <a:p>
            <a:r>
              <a:rPr lang="es-ES" dirty="0"/>
              <a:t> Reducción de las desigualdades y Agua limpia y saneamiento.</a:t>
            </a:r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965EBF-3231-A45D-8F95-3EA83471A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230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DC4D4-BDE1-418D-A488-F66ED7327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125267"/>
            <a:ext cx="6720840" cy="3875483"/>
          </a:xfrm>
        </p:spPr>
        <p:txBody>
          <a:bodyPr>
            <a:normAutofit/>
          </a:bodyPr>
          <a:lstStyle/>
          <a:p>
            <a:r>
              <a:rPr lang="es-ES" sz="1800" b="1" dirty="0">
                <a:solidFill>
                  <a:prstClr val="black"/>
                </a:solidFill>
                <a:ea typeface="+mj-ea"/>
                <a:cs typeface="+mj-cs"/>
              </a:rPr>
              <a:t>Grupo !</a:t>
            </a:r>
          </a:p>
          <a:p>
            <a:r>
              <a:rPr lang="es-ES" sz="1800" b="1" dirty="0"/>
              <a:t>Grupo 2</a:t>
            </a:r>
          </a:p>
          <a:p>
            <a:r>
              <a:rPr lang="es-ES" sz="1800" b="1" dirty="0"/>
              <a:t>Grupo 3</a:t>
            </a:r>
          </a:p>
          <a:p>
            <a:pPr marL="0" indent="0">
              <a:buNone/>
            </a:pPr>
            <a:r>
              <a:rPr lang="es-ES" sz="1800" b="1" dirty="0"/>
              <a:t>Investigación de los trabajos asignados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0CC6760E-16E6-95CB-B3E5-5EE5CB85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907" y="1274733"/>
            <a:ext cx="5915025" cy="494933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</a:t>
            </a:r>
            <a:r>
              <a:rPr lang="es-ES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PRÁCTICA.</a:t>
            </a:r>
            <a:br>
              <a:rPr lang="es-ES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es-ES" dirty="0"/>
              <a:t>        </a:t>
            </a:r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C14F93-B7A8-43E3-96FF-B749351B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7063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54E1FE-C7EB-EFC7-7A2F-0F7CCB5A7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9910BF-CEEE-B76D-8D26-8ECF79C9A2CF}"/>
              </a:ext>
            </a:extLst>
          </p:cNvPr>
          <p:cNvSpPr txBox="1"/>
          <p:nvPr/>
        </p:nvSpPr>
        <p:spPr>
          <a:xfrm>
            <a:off x="0" y="316739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SEGUNDA SEMANA</a:t>
            </a:r>
            <a:endParaRPr lang="es-PE" sz="2800" b="1" dirty="0"/>
          </a:p>
        </p:txBody>
      </p:sp>
    </p:spTree>
    <p:extLst>
      <p:ext uri="{BB962C8B-B14F-4D97-AF65-F5344CB8AC3E}">
        <p14:creationId xmlns:p14="http://schemas.microsoft.com/office/powerpoint/2010/main" val="284231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9D5369-7755-4D9F-95E6-5CC56F058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1369931"/>
            <a:ext cx="4916510" cy="4825596"/>
          </a:xfrm>
        </p:spPr>
        <p:txBody>
          <a:bodyPr anchor="ctr">
            <a:normAutofit fontScale="25000" lnSpcReduction="20000"/>
          </a:bodyPr>
          <a:lstStyle/>
          <a:p>
            <a:r>
              <a:rPr lang="es-ES" sz="5100" dirty="0"/>
              <a:t> </a:t>
            </a:r>
            <a:r>
              <a:rPr lang="es-ES" sz="7200" b="1" dirty="0"/>
              <a:t>Geopolítica y Defensa Nacional.</a:t>
            </a:r>
          </a:p>
          <a:p>
            <a:r>
              <a:rPr lang="es-ES" sz="7200" dirty="0"/>
              <a:t>La asignatura, teórico práctico.</a:t>
            </a:r>
          </a:p>
          <a:p>
            <a:r>
              <a:rPr lang="es-ES" sz="7200" b="1" dirty="0"/>
              <a:t>Horario.</a:t>
            </a:r>
          </a:p>
          <a:p>
            <a:r>
              <a:rPr lang="es-ES" sz="7200" b="1" dirty="0"/>
              <a:t>Jueves               Teoría        8.00 – 11.20</a:t>
            </a:r>
          </a:p>
          <a:p>
            <a:r>
              <a:rPr lang="es-ES" sz="7200" dirty="0"/>
              <a:t>Profesor : Dr.  Fredy Salinas Meléndez. </a:t>
            </a:r>
          </a:p>
          <a:p>
            <a:endParaRPr lang="es-ES" sz="4500" dirty="0"/>
          </a:p>
          <a:p>
            <a:pPr algn="just"/>
            <a:r>
              <a:rPr lang="es-ES" sz="11200" b="1" i="0" dirty="0">
                <a:effectLst/>
                <a:latin typeface="arial" panose="020B0604020202020204" pitchFamily="34" charset="0"/>
              </a:rPr>
              <a:t>La geopolítica </a:t>
            </a:r>
            <a:r>
              <a:rPr lang="es-ES" sz="11200" b="0" i="0" dirty="0">
                <a:effectLst/>
                <a:latin typeface="arial" panose="020B0604020202020204" pitchFamily="34" charset="0"/>
              </a:rPr>
              <a:t>es el estudio de los efectos de la geografía humana y la geografía </a:t>
            </a:r>
            <a:r>
              <a:rPr lang="es-ES" sz="11200" b="1" i="0" dirty="0">
                <a:effectLst/>
                <a:latin typeface="arial" panose="020B0604020202020204" pitchFamily="34" charset="0"/>
              </a:rPr>
              <a:t>física sobre la política y las relaciones internacionales.</a:t>
            </a:r>
          </a:p>
          <a:p>
            <a:endParaRPr lang="es-ES" sz="11200" b="1" i="0" dirty="0">
              <a:effectLst/>
              <a:latin typeface="arial" panose="020B0604020202020204" pitchFamily="34" charset="0"/>
            </a:endParaRPr>
          </a:p>
          <a:p>
            <a:pPr algn="just"/>
            <a:r>
              <a:rPr lang="es-ES" sz="11200" b="1" i="0" dirty="0">
                <a:effectLst/>
                <a:latin typeface="Google Sans"/>
              </a:rPr>
              <a:t>La Realidad Nacional </a:t>
            </a:r>
            <a:r>
              <a:rPr lang="es-ES" sz="11200" b="0" i="0" dirty="0">
                <a:effectLst/>
                <a:latin typeface="Google Sans"/>
              </a:rPr>
              <a:t>es el conjunto de medidas, previsiones y acciones que el Estado genera, adopta y ejecuta en forma integral y permanente, se desarrolla en los ámbitos externo e interno. Toda persona natural y jurídica está obligada a participar en la Defensa Nacional.</a:t>
            </a:r>
          </a:p>
          <a:p>
            <a:endParaRPr lang="es-ES" sz="11200" dirty="0"/>
          </a:p>
          <a:p>
            <a:endParaRPr lang="es-ES" sz="1700" dirty="0"/>
          </a:p>
          <a:p>
            <a:endParaRPr lang="es-ES" sz="1700" dirty="0"/>
          </a:p>
          <a:p>
            <a:endParaRPr lang="es-ES" sz="1700" dirty="0"/>
          </a:p>
          <a:p>
            <a:endParaRPr lang="es-ES" sz="1700" dirty="0"/>
          </a:p>
          <a:p>
            <a:endParaRPr lang="es-ES" sz="1700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BE4C7-1FD2-43BF-B0D6-0CF267FF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639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665" y="1084880"/>
            <a:ext cx="8703129" cy="533401"/>
          </a:xfrm>
        </p:spPr>
        <p:txBody>
          <a:bodyPr>
            <a:normAutofit fontScale="90000"/>
          </a:bodyPr>
          <a:lstStyle/>
          <a:p>
            <a:br>
              <a:rPr lang="es-ES" sz="3600" b="1" dirty="0">
                <a:solidFill>
                  <a:prstClr val="black"/>
                </a:solidFill>
              </a:rPr>
            </a:br>
            <a:r>
              <a:rPr lang="es-ES" sz="3600" b="1" dirty="0">
                <a:solidFill>
                  <a:prstClr val="black"/>
                </a:solidFill>
              </a:rPr>
              <a:t>      </a:t>
            </a:r>
            <a:r>
              <a:rPr lang="es-ES" sz="3100" b="1" dirty="0">
                <a:solidFill>
                  <a:prstClr val="black"/>
                </a:solidFill>
              </a:rPr>
              <a:t>¿Los peruanos  que debemos saber?</a:t>
            </a:r>
            <a:br>
              <a:rPr lang="es-ES" sz="3100" b="1" dirty="0">
                <a:solidFill>
                  <a:prstClr val="black"/>
                </a:solidFill>
              </a:rPr>
            </a:br>
            <a:r>
              <a:rPr lang="es-ES" sz="3100" b="1" dirty="0">
                <a:solidFill>
                  <a:prstClr val="black"/>
                </a:solidFill>
              </a:rPr>
              <a:t>                                    I. Nuestra Ciencia y tecnología</a:t>
            </a:r>
            <a:endParaRPr lang="en-US" sz="31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299" y="2407922"/>
            <a:ext cx="8703129" cy="2389136"/>
          </a:xfrm>
        </p:spPr>
        <p:txBody>
          <a:bodyPr>
            <a:normAutofit/>
          </a:bodyPr>
          <a:lstStyle/>
          <a:p>
            <a:pPr lvl="0"/>
            <a:r>
              <a:rPr lang="es-ES" sz="2400" b="1" dirty="0">
                <a:solidFill>
                  <a:prstClr val="black"/>
                </a:solidFill>
              </a:rPr>
              <a:t>1. Nuestra Lengua. Quechua</a:t>
            </a:r>
          </a:p>
          <a:p>
            <a:pPr lvl="0"/>
            <a:r>
              <a:rPr lang="es-ES" sz="2400" b="1" dirty="0">
                <a:solidFill>
                  <a:prstClr val="black"/>
                </a:solidFill>
              </a:rPr>
              <a:t>2. Nuestra Ciencia </a:t>
            </a:r>
          </a:p>
          <a:p>
            <a:pPr lvl="0"/>
            <a:r>
              <a:rPr lang="es-ES" sz="2400" b="1" dirty="0">
                <a:solidFill>
                  <a:prstClr val="black"/>
                </a:solidFill>
              </a:rPr>
              <a:t>3. Nuestra Tecnología</a:t>
            </a:r>
          </a:p>
          <a:p>
            <a:pPr lvl="0"/>
            <a:r>
              <a:rPr lang="es-ES" sz="2400" b="1" dirty="0">
                <a:solidFill>
                  <a:prstClr val="black"/>
                </a:solidFill>
              </a:rPr>
              <a:t>4. Nuestra  Filosofía</a:t>
            </a:r>
          </a:p>
          <a:p>
            <a:pPr lvl="0"/>
            <a:r>
              <a:rPr lang="es-ES" sz="2400" b="1" dirty="0">
                <a:solidFill>
                  <a:prstClr val="black"/>
                </a:solidFill>
              </a:rPr>
              <a:t>5.Nuestro Folclore</a:t>
            </a:r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F1E179-D756-4C78-956D-59BF3A1B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1851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EDF28-A618-3B3C-56A8-66AA857E9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1627271"/>
            <a:ext cx="5915025" cy="300789"/>
          </a:xfrm>
        </p:spPr>
        <p:txBody>
          <a:bodyPr>
            <a:normAutofit fontScale="90000"/>
          </a:bodyPr>
          <a:lstStyle/>
          <a:p>
            <a:r>
              <a:rPr lang="es-ES" dirty="0"/>
              <a:t> Ubicación del Perú en la geopolítica del mundo</a:t>
            </a:r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44BE05A-A18F-D2CE-C064-BA0ADF39F0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81" y="1928061"/>
            <a:ext cx="6946490" cy="3696453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063177-49F0-5F7C-43F1-7D2827E1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1673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3A9FB-B25A-D886-9DCF-00A4EE8A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9715"/>
            <a:ext cx="7886700" cy="620486"/>
          </a:xfrm>
        </p:spPr>
        <p:txBody>
          <a:bodyPr>
            <a:normAutofit fontScale="90000"/>
          </a:bodyPr>
          <a:lstStyle/>
          <a:p>
            <a:b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</a:b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Objetivo de la geopolítica</a:t>
            </a:r>
            <a:b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</a:b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   </a:t>
            </a:r>
            <a:r>
              <a:rPr lang="es-ES" sz="2200" b="0" i="0" dirty="0">
                <a:solidFill>
                  <a:srgbClr val="040C28"/>
                </a:solidFill>
                <a:effectLst/>
                <a:latin typeface="Google Sans"/>
              </a:rPr>
              <a:t>Relacionado con el punto de vista geográfico y político de una región</a:t>
            </a:r>
            <a:endParaRPr lang="es-PE" sz="2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9BB9F-915A-2CEC-0449-C0B351A94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825625"/>
            <a:ext cx="8474527" cy="4351338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Su principal objetivo es el de </a:t>
            </a: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orientar el conocimiento integral de un país</a:t>
            </a:r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, a la vez que </a:t>
            </a: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guiar la situación política</a:t>
            </a:r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, tanto a nivel nacional como internacional. Además, trata de crear conciencia nacional histórica, buscando predecir las situaciones futuras que pudieran afectar al país.</a:t>
            </a:r>
          </a:p>
          <a:p>
            <a:pPr algn="just" fontAlgn="base"/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A su vez, la geopolítica se alterna con la historia a la hora de tratar de entender cómo hemos llegado hasta aquí, así como para analizar el porqué de determinados sucesos históricos.</a:t>
            </a:r>
          </a:p>
          <a:p>
            <a:pPr algn="just" fontAlgn="base"/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En un mundo globalizado, la </a:t>
            </a: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geopolítica </a:t>
            </a:r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cada vez adquiere más importancia, siendo un término de actualidad cada vez más utilizado por los medios de comunicación y en las redes sociales. Y es que, es un método de estudio que se emplea para </a:t>
            </a: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comprender, explicar y analizar cómo se está desarrollando el comportamiento político a nivel internacional</a:t>
            </a:r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, teniendo en cuenta las diversas variables geográficas. Es, por tanto, una </a:t>
            </a:r>
            <a:r>
              <a:rPr lang="es-ES" b="1" i="0" dirty="0">
                <a:solidFill>
                  <a:srgbClr val="161616"/>
                </a:solidFill>
                <a:effectLst/>
                <a:latin typeface="PT Sans Bold"/>
              </a:rPr>
              <a:t>ciencia que ha ganado relevancia con el paso del tiempo</a:t>
            </a:r>
            <a:r>
              <a:rPr lang="es-ES" b="0" i="0" dirty="0">
                <a:solidFill>
                  <a:srgbClr val="161616"/>
                </a:solidFill>
                <a:effectLst/>
                <a:latin typeface="PT Sans Regular"/>
              </a:rPr>
              <a:t>.</a:t>
            </a:r>
          </a:p>
          <a:p>
            <a:endParaRPr lang="es-PE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A64E9-43A6-4B62-9F6F-E2151D2B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/>
              <a:t>F.Salinas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55620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DF2A7-A569-600F-FFFA-AE141E70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4488" y="1531019"/>
            <a:ext cx="5915025" cy="433137"/>
          </a:xfrm>
        </p:spPr>
        <p:txBody>
          <a:bodyPr/>
          <a:lstStyle/>
          <a:p>
            <a:r>
              <a:rPr lang="es-ES" dirty="0"/>
              <a:t>              </a:t>
            </a:r>
            <a:r>
              <a:rPr lang="es-ES" b="1" dirty="0"/>
              <a:t>Mega Puerto de Chancay</a:t>
            </a:r>
            <a:endParaRPr lang="es-PE" b="1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E1BA4A5-F94E-E704-1CCB-14CB596D9E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9" y="1964156"/>
            <a:ext cx="6025565" cy="3660357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231A8C6-52B4-7C6C-94A1-98AE97BC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2981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C5AC3-4969-8706-4EAD-BBB5F6D0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61922"/>
            <a:ext cx="7886700" cy="430005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primer productor de oro en </a:t>
            </a:r>
            <a:r>
              <a:rPr lang="es-ES" dirty="0" err="1"/>
              <a:t>Latinoamerica</a:t>
            </a:r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C7C3A45-B7DD-0298-AFE7-818DC4EA5F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204" y="2226469"/>
            <a:ext cx="3086099" cy="3398045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38C9A6-D283-D8DD-A3A0-C270ABE9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254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6EA6B-6C34-0C42-579D-38B568DB8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43634"/>
            <a:ext cx="7886700" cy="356616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                El mar peruano</a:t>
            </a:r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46080377-8D77-75C4-6C11-062D3F566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13" y="2000251"/>
            <a:ext cx="5139375" cy="3489722"/>
          </a:xfrm>
        </p:spPr>
      </p:pic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494B92-CC85-E94A-0742-62814A99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r>
              <a:rPr lang="es-PE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F.Salinas</a:t>
            </a:r>
            <a:endParaRPr lang="es-PE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94352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4763</TotalTime>
  <Words>794</Words>
  <Application>Microsoft Office PowerPoint</Application>
  <PresentationFormat>Presentación en pantalla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Arial</vt:lpstr>
      <vt:lpstr>Calibri</vt:lpstr>
      <vt:lpstr>Calibri Light</vt:lpstr>
      <vt:lpstr>Google Sans</vt:lpstr>
      <vt:lpstr>PT Sans Bold</vt:lpstr>
      <vt:lpstr>PT Sans Regular</vt:lpstr>
      <vt:lpstr>Tema de Office</vt:lpstr>
      <vt:lpstr>1_Tema de Office</vt:lpstr>
      <vt:lpstr>Semana N° 02 La Geopolítica</vt:lpstr>
      <vt:lpstr>Presentación de PowerPoint</vt:lpstr>
      <vt:lpstr>Presentación de PowerPoint</vt:lpstr>
      <vt:lpstr>       ¿Los peruanos  que debemos saber?                                     I. Nuestra Ciencia y tecnología</vt:lpstr>
      <vt:lpstr> Ubicación del Perú en la geopolítica del mundo</vt:lpstr>
      <vt:lpstr> Objetivo de la geopolítica    Relacionado con el punto de vista geográfico y político de una región</vt:lpstr>
      <vt:lpstr>              Mega Puerto de Chancay</vt:lpstr>
      <vt:lpstr>              primer productor de oro en Latinoamerica</vt:lpstr>
      <vt:lpstr>                                        El mar peruano</vt:lpstr>
      <vt:lpstr>                Zonas de vida en el Perú: Cuenta con 84 zonas</vt:lpstr>
      <vt:lpstr>               La Realidad Nacional   </vt:lpstr>
      <vt:lpstr>    ¿Cuál es la finalidad de la Realidad Nacional? </vt:lpstr>
      <vt:lpstr>                 Prioridades de la realidad nacional:</vt:lpstr>
      <vt:lpstr>                 PRÁCTICA.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UNFV</dc:creator>
  <cp:lastModifiedBy>Fredy Virgilio Salinas Melendez</cp:lastModifiedBy>
  <cp:revision>469</cp:revision>
  <cp:lastPrinted>2023-05-31T14:14:00Z</cp:lastPrinted>
  <dcterms:created xsi:type="dcterms:W3CDTF">2020-04-09T16:16:03Z</dcterms:created>
  <dcterms:modified xsi:type="dcterms:W3CDTF">2025-06-01T20:52:12Z</dcterms:modified>
</cp:coreProperties>
</file>